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46"/>
  </p:notesMasterIdLst>
  <p:sldIdLst>
    <p:sldId id="758" r:id="rId2"/>
    <p:sldId id="760" r:id="rId3"/>
    <p:sldId id="759" r:id="rId4"/>
    <p:sldId id="628" r:id="rId5"/>
    <p:sldId id="840" r:id="rId6"/>
    <p:sldId id="630" r:id="rId7"/>
    <p:sldId id="633" r:id="rId8"/>
    <p:sldId id="841" r:id="rId9"/>
    <p:sldId id="842" r:id="rId10"/>
    <p:sldId id="843" r:id="rId11"/>
    <p:sldId id="845" r:id="rId12"/>
    <p:sldId id="847" r:id="rId13"/>
    <p:sldId id="848" r:id="rId14"/>
    <p:sldId id="850" r:id="rId15"/>
    <p:sldId id="851" r:id="rId16"/>
    <p:sldId id="852" r:id="rId17"/>
    <p:sldId id="853" r:id="rId18"/>
    <p:sldId id="854" r:id="rId19"/>
    <p:sldId id="855" r:id="rId20"/>
    <p:sldId id="856" r:id="rId21"/>
    <p:sldId id="762" r:id="rId22"/>
    <p:sldId id="673" r:id="rId23"/>
    <p:sldId id="869" r:id="rId24"/>
    <p:sldId id="857" r:id="rId25"/>
    <p:sldId id="858" r:id="rId26"/>
    <p:sldId id="859" r:id="rId27"/>
    <p:sldId id="860" r:id="rId28"/>
    <p:sldId id="861" r:id="rId29"/>
    <p:sldId id="862" r:id="rId30"/>
    <p:sldId id="863" r:id="rId31"/>
    <p:sldId id="871" r:id="rId32"/>
    <p:sldId id="872" r:id="rId33"/>
    <p:sldId id="864" r:id="rId34"/>
    <p:sldId id="873" r:id="rId35"/>
    <p:sldId id="865" r:id="rId36"/>
    <p:sldId id="874" r:id="rId37"/>
    <p:sldId id="866" r:id="rId38"/>
    <p:sldId id="867" r:id="rId39"/>
    <p:sldId id="868" r:id="rId40"/>
    <p:sldId id="771" r:id="rId41"/>
    <p:sldId id="823" r:id="rId42"/>
    <p:sldId id="765" r:id="rId43"/>
    <p:sldId id="766" r:id="rId44"/>
    <p:sldId id="291" r:id="rId45"/>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9E7E8"/>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06" autoAdjust="0"/>
    <p:restoredTop sz="81065" autoAdjust="0"/>
  </p:normalViewPr>
  <p:slideViewPr>
    <p:cSldViewPr snapToGrid="0" showGuides="1">
      <p:cViewPr varScale="1">
        <p:scale>
          <a:sx n="123" d="100"/>
          <a:sy n="123" d="100"/>
        </p:scale>
        <p:origin x="1644" y="108"/>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3/16/2018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5: Switch Configuration</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1496800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latin typeface="Arial" charset="0"/>
              </a:rPr>
              <a:t>5.1.1 – Configure a</a:t>
            </a:r>
            <a:r>
              <a:rPr lang="en-US" baseline="0" dirty="0" smtClean="0">
                <a:latin typeface="Arial" charset="0"/>
              </a:rPr>
              <a:t> Switch with Initial Settings</a:t>
            </a:r>
            <a:endParaRPr lang="en-US" dirty="0" smtClean="0">
              <a:latin typeface="Arial" charset="0"/>
            </a:endParaRPr>
          </a:p>
          <a:p>
            <a:pPr>
              <a:lnSpc>
                <a:spcPct val="80000"/>
              </a:lnSpc>
              <a:buFontTx/>
              <a:buNone/>
            </a:pPr>
            <a:r>
              <a:rPr lang="en-US" dirty="0" smtClean="0">
                <a:latin typeface="Arial" charset="0"/>
              </a:rPr>
              <a:t>5.1.1.6</a:t>
            </a:r>
            <a:r>
              <a:rPr lang="en-US" baseline="0" dirty="0" smtClean="0">
                <a:latin typeface="Arial" charset="0"/>
              </a:rPr>
              <a:t> – Lab - Basic Switch Configuration</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2577412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pPr>
              <a:lnSpc>
                <a:spcPct val="80000"/>
              </a:lnSpc>
              <a:buFontTx/>
              <a:buNone/>
            </a:pPr>
            <a:r>
              <a:rPr lang="en-US" dirty="0" smtClean="0">
                <a:latin typeface="Arial" charset="0"/>
              </a:rPr>
              <a:t>5.1.2.1</a:t>
            </a:r>
            <a:r>
              <a:rPr lang="en-US" baseline="0" dirty="0" smtClean="0">
                <a:latin typeface="Arial" charset="0"/>
              </a:rPr>
              <a:t> – Duplex Communication</a:t>
            </a:r>
            <a:endParaRPr lang="en-US" dirty="0" smtClean="0"/>
          </a:p>
        </p:txBody>
      </p:sp>
    </p:spTree>
    <p:extLst>
      <p:ext uri="{BB962C8B-B14F-4D97-AF65-F5344CB8AC3E}">
        <p14:creationId xmlns:p14="http://schemas.microsoft.com/office/powerpoint/2010/main" val="38121007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pPr>
              <a:lnSpc>
                <a:spcPct val="80000"/>
              </a:lnSpc>
              <a:buFontTx/>
              <a:buNone/>
            </a:pPr>
            <a:r>
              <a:rPr lang="en-US" dirty="0" smtClean="0">
                <a:latin typeface="Arial" charset="0"/>
              </a:rPr>
              <a:t>5.1.2.2</a:t>
            </a:r>
            <a:r>
              <a:rPr lang="en-US" baseline="0" dirty="0" smtClean="0">
                <a:latin typeface="Arial" charset="0"/>
              </a:rPr>
              <a:t> – Configure Switch Ports at the Physical Layer</a:t>
            </a:r>
            <a:endParaRPr lang="en-US" dirty="0" smtClean="0"/>
          </a:p>
        </p:txBody>
      </p:sp>
    </p:spTree>
    <p:extLst>
      <p:ext uri="{BB962C8B-B14F-4D97-AF65-F5344CB8AC3E}">
        <p14:creationId xmlns:p14="http://schemas.microsoft.com/office/powerpoint/2010/main" val="39281531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pPr>
              <a:lnSpc>
                <a:spcPct val="80000"/>
              </a:lnSpc>
              <a:buFontTx/>
              <a:buNone/>
            </a:pPr>
            <a:r>
              <a:rPr lang="en-US" dirty="0" smtClean="0">
                <a:latin typeface="Arial" charset="0"/>
              </a:rPr>
              <a:t>5.1.2.3</a:t>
            </a:r>
            <a:r>
              <a:rPr lang="en-US" baseline="0" dirty="0" smtClean="0">
                <a:latin typeface="Arial" charset="0"/>
              </a:rPr>
              <a:t> – Auto-MDIX</a:t>
            </a:r>
            <a:endParaRPr lang="en-US" dirty="0" smtClean="0"/>
          </a:p>
        </p:txBody>
      </p:sp>
    </p:spTree>
    <p:extLst>
      <p:ext uri="{BB962C8B-B14F-4D97-AF65-F5344CB8AC3E}">
        <p14:creationId xmlns:p14="http://schemas.microsoft.com/office/powerpoint/2010/main" val="292650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pPr>
              <a:lnSpc>
                <a:spcPct val="80000"/>
              </a:lnSpc>
              <a:buFontTx/>
              <a:buNone/>
            </a:pPr>
            <a:r>
              <a:rPr lang="en-US" dirty="0" smtClean="0">
                <a:latin typeface="Arial" charset="0"/>
              </a:rPr>
              <a:t>5.1.2.3</a:t>
            </a:r>
            <a:r>
              <a:rPr lang="en-US" baseline="0" dirty="0" smtClean="0">
                <a:latin typeface="Arial" charset="0"/>
              </a:rPr>
              <a:t> – Auto-MDIX (Cont.)</a:t>
            </a:r>
            <a:endParaRPr lang="en-US" dirty="0" smtClean="0"/>
          </a:p>
        </p:txBody>
      </p:sp>
    </p:spTree>
    <p:extLst>
      <p:ext uri="{BB962C8B-B14F-4D97-AF65-F5344CB8AC3E}">
        <p14:creationId xmlns:p14="http://schemas.microsoft.com/office/powerpoint/2010/main" val="2852933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r>
              <a:rPr lang="en-US" dirty="0" smtClean="0"/>
              <a:t>5.1.2.4– </a:t>
            </a:r>
            <a:r>
              <a:rPr lang="en-CA" altLang="en-US" dirty="0" smtClean="0"/>
              <a:t>Verifying</a:t>
            </a:r>
            <a:r>
              <a:rPr lang="en-CA" altLang="en-US" baseline="0" dirty="0" smtClean="0"/>
              <a:t> Switch Port Configuration</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15</a:t>
            </a:fld>
            <a:endParaRPr lang="en-US" dirty="0"/>
          </a:p>
        </p:txBody>
      </p:sp>
    </p:spTree>
    <p:extLst>
      <p:ext uri="{BB962C8B-B14F-4D97-AF65-F5344CB8AC3E}">
        <p14:creationId xmlns:p14="http://schemas.microsoft.com/office/powerpoint/2010/main" val="3977746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r>
              <a:rPr lang="en-US" dirty="0" smtClean="0"/>
              <a:t>5.1.2.4– </a:t>
            </a:r>
            <a:r>
              <a:rPr lang="en-CA" altLang="en-US" dirty="0" smtClean="0"/>
              <a:t>Verifying</a:t>
            </a:r>
            <a:r>
              <a:rPr lang="en-CA" altLang="en-US" baseline="0" dirty="0" smtClean="0"/>
              <a:t> Switch Port Configuration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16</a:t>
            </a:fld>
            <a:endParaRPr lang="en-US" dirty="0"/>
          </a:p>
        </p:txBody>
      </p:sp>
    </p:spTree>
    <p:extLst>
      <p:ext uri="{BB962C8B-B14F-4D97-AF65-F5344CB8AC3E}">
        <p14:creationId xmlns:p14="http://schemas.microsoft.com/office/powerpoint/2010/main" val="23892512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r>
              <a:rPr lang="en-US" dirty="0" smtClean="0"/>
              <a:t>5.1.2.4– </a:t>
            </a:r>
            <a:r>
              <a:rPr lang="en-CA" altLang="en-US" dirty="0" smtClean="0"/>
              <a:t>Verifying</a:t>
            </a:r>
            <a:r>
              <a:rPr lang="en-CA" altLang="en-US" baseline="0" dirty="0" smtClean="0"/>
              <a:t> Switch Port Configuration (Cont.)</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17</a:t>
            </a:fld>
            <a:endParaRPr lang="en-US" dirty="0"/>
          </a:p>
        </p:txBody>
      </p:sp>
    </p:spTree>
    <p:extLst>
      <p:ext uri="{BB962C8B-B14F-4D97-AF65-F5344CB8AC3E}">
        <p14:creationId xmlns:p14="http://schemas.microsoft.com/office/powerpoint/2010/main" val="8114283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pPr>
              <a:lnSpc>
                <a:spcPct val="80000"/>
              </a:lnSpc>
              <a:buFontTx/>
              <a:buNone/>
            </a:pPr>
            <a:r>
              <a:rPr lang="en-US" dirty="0" smtClean="0">
                <a:latin typeface="Arial" charset="0"/>
              </a:rPr>
              <a:t>5.1.2.5</a:t>
            </a:r>
            <a:r>
              <a:rPr lang="en-US" baseline="0" dirty="0" smtClean="0">
                <a:latin typeface="Arial" charset="0"/>
              </a:rPr>
              <a:t> – Network Access Layer Issues</a:t>
            </a:r>
            <a:endParaRPr lang="en-US" dirty="0" smtClean="0"/>
          </a:p>
        </p:txBody>
      </p:sp>
    </p:spTree>
    <p:extLst>
      <p:ext uri="{BB962C8B-B14F-4D97-AF65-F5344CB8AC3E}">
        <p14:creationId xmlns:p14="http://schemas.microsoft.com/office/powerpoint/2010/main" val="34501843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pPr>
              <a:lnSpc>
                <a:spcPct val="80000"/>
              </a:lnSpc>
              <a:buFontTx/>
              <a:buNone/>
            </a:pPr>
            <a:r>
              <a:rPr lang="en-US" dirty="0" smtClean="0">
                <a:latin typeface="Arial" charset="0"/>
              </a:rPr>
              <a:t>5.1.2.5</a:t>
            </a:r>
            <a:r>
              <a:rPr lang="en-US" baseline="0" dirty="0" smtClean="0">
                <a:latin typeface="Arial" charset="0"/>
              </a:rPr>
              <a:t> – Network Access Layer Issues (Cont.)</a:t>
            </a:r>
            <a:endParaRPr 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19</a:t>
            </a:fld>
            <a:endParaRPr lang="en-US" dirty="0"/>
          </a:p>
        </p:txBody>
      </p:sp>
    </p:spTree>
    <p:extLst>
      <p:ext uri="{BB962C8B-B14F-4D97-AF65-F5344CB8AC3E}">
        <p14:creationId xmlns:p14="http://schemas.microsoft.com/office/powerpoint/2010/main" val="1310714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smtClean="0"/>
              <a:t>Cisco Networking Academy Program</a:t>
            </a:r>
          </a:p>
          <a:p>
            <a:pPr>
              <a:buFontTx/>
              <a:buNone/>
            </a:pPr>
            <a:r>
              <a:rPr lang="en-US" b="0" dirty="0" smtClean="0"/>
              <a:t>Routing and Switching Essentials </a:t>
            </a:r>
            <a:r>
              <a:rPr lang="en-US" b="0" baseline="0" dirty="0" smtClean="0"/>
              <a:t>v6.0</a:t>
            </a:r>
            <a:endParaRPr lang="en-US" b="0" dirty="0" smtClean="0"/>
          </a:p>
          <a:p>
            <a:pPr>
              <a:buFontTx/>
              <a:buNone/>
            </a:pPr>
            <a:r>
              <a:rPr lang="en-US" sz="1200" b="0" dirty="0" smtClean="0"/>
              <a:t>Chapter 5: Switch Configuration</a:t>
            </a:r>
            <a:endParaRPr lang="en-GB" b="0" dirty="0" smtClean="0"/>
          </a:p>
          <a:p>
            <a:endParaRPr lang="en-GB" dirty="0" smtClean="0"/>
          </a:p>
        </p:txBody>
      </p:sp>
    </p:spTree>
    <p:extLst>
      <p:ext uri="{BB962C8B-B14F-4D97-AF65-F5344CB8AC3E}">
        <p14:creationId xmlns:p14="http://schemas.microsoft.com/office/powerpoint/2010/main" val="10247521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5.1.2 – Configure </a:t>
            </a:r>
            <a:r>
              <a:rPr lang="en-US" baseline="0" dirty="0" smtClean="0">
                <a:latin typeface="Arial" charset="0"/>
              </a:rPr>
              <a:t>Switch Ports</a:t>
            </a:r>
            <a:endParaRPr lang="en-US" dirty="0" smtClean="0">
              <a:latin typeface="Arial" charset="0"/>
            </a:endParaRPr>
          </a:p>
          <a:p>
            <a:r>
              <a:rPr lang="en-US" dirty="0" smtClean="0"/>
              <a:t>5.1.2.6– </a:t>
            </a:r>
            <a:r>
              <a:rPr lang="en-CA" altLang="en-US" dirty="0" smtClean="0"/>
              <a:t>Troubleshooting Network Access Layer Issues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20</a:t>
            </a:fld>
            <a:endParaRPr lang="en-US" dirty="0"/>
          </a:p>
        </p:txBody>
      </p:sp>
    </p:spTree>
    <p:extLst>
      <p:ext uri="{BB962C8B-B14F-4D97-AF65-F5344CB8AC3E}">
        <p14:creationId xmlns:p14="http://schemas.microsoft.com/office/powerpoint/2010/main" val="648327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5 - Switch Configuration</a:t>
            </a:r>
          </a:p>
          <a:p>
            <a:pPr>
              <a:buFontTx/>
              <a:buNone/>
            </a:pPr>
            <a:r>
              <a:rPr lang="en-US" sz="1200" b="0" dirty="0" smtClean="0"/>
              <a:t>5.2 – Switch Security</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21</a:t>
            </a:fld>
            <a:endParaRPr lang="en-US" dirty="0"/>
          </a:p>
        </p:txBody>
      </p:sp>
    </p:spTree>
    <p:extLst>
      <p:ext uri="{BB962C8B-B14F-4D97-AF65-F5344CB8AC3E}">
        <p14:creationId xmlns:p14="http://schemas.microsoft.com/office/powerpoint/2010/main" val="1297932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5.2.1 – Secure Remote Access</a:t>
            </a:r>
          </a:p>
          <a:p>
            <a:r>
              <a:rPr lang="en-US" dirty="0" smtClean="0"/>
              <a:t>5.2.1.1 – SSH Operation</a:t>
            </a:r>
          </a:p>
          <a:p>
            <a:endParaRPr lang="en-US" dirty="0"/>
          </a:p>
        </p:txBody>
      </p:sp>
    </p:spTree>
    <p:extLst>
      <p:ext uri="{BB962C8B-B14F-4D97-AF65-F5344CB8AC3E}">
        <p14:creationId xmlns:p14="http://schemas.microsoft.com/office/powerpoint/2010/main" val="2048354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5.2.1 – Secure Remote Access</a:t>
            </a:r>
          </a:p>
          <a:p>
            <a:r>
              <a:rPr lang="en-US" dirty="0" smtClean="0"/>
              <a:t>5.2.1.1 – SSH Operation (Cont.)</a:t>
            </a:r>
          </a:p>
          <a:p>
            <a:endParaRPr lang="en-US" dirty="0"/>
          </a:p>
        </p:txBody>
      </p:sp>
    </p:spTree>
    <p:extLst>
      <p:ext uri="{BB962C8B-B14F-4D97-AF65-F5344CB8AC3E}">
        <p14:creationId xmlns:p14="http://schemas.microsoft.com/office/powerpoint/2010/main" val="3882485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5.2.1 – Secure Remote Access</a:t>
            </a:r>
          </a:p>
          <a:p>
            <a:r>
              <a:rPr lang="en-US" dirty="0" smtClean="0"/>
              <a:t>5.2.1.2 – Configuring SSH</a:t>
            </a:r>
          </a:p>
          <a:p>
            <a:endParaRPr lang="en-US" dirty="0"/>
          </a:p>
        </p:txBody>
      </p:sp>
    </p:spTree>
    <p:extLst>
      <p:ext uri="{BB962C8B-B14F-4D97-AF65-F5344CB8AC3E}">
        <p14:creationId xmlns:p14="http://schemas.microsoft.com/office/powerpoint/2010/main" val="3568648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5.2.1 – Secure Remote Access</a:t>
            </a:r>
          </a:p>
          <a:p>
            <a:r>
              <a:rPr lang="en-US" dirty="0" smtClean="0"/>
              <a:t>5.2.1.3 – Verifying SSH</a:t>
            </a:r>
          </a:p>
          <a:p>
            <a:endParaRPr lang="en-US" dirty="0"/>
          </a:p>
        </p:txBody>
      </p:sp>
    </p:spTree>
    <p:extLst>
      <p:ext uri="{BB962C8B-B14F-4D97-AF65-F5344CB8AC3E}">
        <p14:creationId xmlns:p14="http://schemas.microsoft.com/office/powerpoint/2010/main" val="16570202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5.2.1 – Secure Remote Access</a:t>
            </a:r>
          </a:p>
          <a:p>
            <a:r>
              <a:rPr lang="en-US" dirty="0" smtClean="0"/>
              <a:t>5.2.1.4 – Packet Tracer – Configuring SSH</a:t>
            </a:r>
          </a:p>
          <a:p>
            <a:endParaRPr lang="en-US" dirty="0"/>
          </a:p>
        </p:txBody>
      </p:sp>
    </p:spTree>
    <p:extLst>
      <p:ext uri="{BB962C8B-B14F-4D97-AF65-F5344CB8AC3E}">
        <p14:creationId xmlns:p14="http://schemas.microsoft.com/office/powerpoint/2010/main" val="26881516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5.2.2.1 – Secure Unused Ports</a:t>
            </a:r>
          </a:p>
          <a:p>
            <a:endParaRPr lang="en-US" dirty="0"/>
          </a:p>
        </p:txBody>
      </p:sp>
    </p:spTree>
    <p:extLst>
      <p:ext uri="{BB962C8B-B14F-4D97-AF65-F5344CB8AC3E}">
        <p14:creationId xmlns:p14="http://schemas.microsoft.com/office/powerpoint/2010/main" val="2960254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5.2.2.2 – Port Security: Operation</a:t>
            </a:r>
          </a:p>
          <a:p>
            <a:endParaRPr lang="en-US" dirty="0"/>
          </a:p>
        </p:txBody>
      </p:sp>
    </p:spTree>
    <p:extLst>
      <p:ext uri="{BB962C8B-B14F-4D97-AF65-F5344CB8AC3E}">
        <p14:creationId xmlns:p14="http://schemas.microsoft.com/office/powerpoint/2010/main" val="3367744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29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5.2.2.3 – Port Security: Violation Modes</a:t>
            </a:r>
          </a:p>
          <a:p>
            <a:endParaRPr lang="en-US" dirty="0"/>
          </a:p>
        </p:txBody>
      </p:sp>
    </p:spTree>
    <p:extLst>
      <p:ext uri="{BB962C8B-B14F-4D97-AF65-F5344CB8AC3E}">
        <p14:creationId xmlns:p14="http://schemas.microsoft.com/office/powerpoint/2010/main" val="2514150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5 – Switch Configuration</a:t>
            </a:r>
          </a:p>
          <a:p>
            <a:pPr>
              <a:buFontTx/>
              <a:buNone/>
            </a:pPr>
            <a:r>
              <a:rPr lang="en-US" sz="1200" b="0" dirty="0" smtClean="0"/>
              <a:t>5.1 – Configure a Switch with Initial Settings</a:t>
            </a:r>
            <a:endParaRPr lang="en-GB" b="0"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30</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5.2.2.4 – Port Security: Configuring</a:t>
            </a:r>
          </a:p>
          <a:p>
            <a:endParaRPr lang="en-US" dirty="0"/>
          </a:p>
        </p:txBody>
      </p:sp>
    </p:spTree>
    <p:extLst>
      <p:ext uri="{BB962C8B-B14F-4D97-AF65-F5344CB8AC3E}">
        <p14:creationId xmlns:p14="http://schemas.microsoft.com/office/powerpoint/2010/main" val="33929176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31</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5.2.2.4 – Port Security: Configuring (Cont.)</a:t>
            </a:r>
          </a:p>
          <a:p>
            <a:endParaRPr lang="en-US" dirty="0"/>
          </a:p>
        </p:txBody>
      </p:sp>
    </p:spTree>
    <p:extLst>
      <p:ext uri="{BB962C8B-B14F-4D97-AF65-F5344CB8AC3E}">
        <p14:creationId xmlns:p14="http://schemas.microsoft.com/office/powerpoint/2010/main" val="40403858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32</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5.2.2.4 – Port Security: Configuring </a:t>
            </a:r>
            <a:r>
              <a:rPr lang="en-US" smtClean="0"/>
              <a:t>(Cont.)</a:t>
            </a:r>
            <a:endParaRPr lang="en-US" dirty="0" smtClean="0"/>
          </a:p>
          <a:p>
            <a:endParaRPr lang="en-US" dirty="0"/>
          </a:p>
        </p:txBody>
      </p:sp>
    </p:spTree>
    <p:extLst>
      <p:ext uri="{BB962C8B-B14F-4D97-AF65-F5344CB8AC3E}">
        <p14:creationId xmlns:p14="http://schemas.microsoft.com/office/powerpoint/2010/main" val="2878173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33</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5.2.2.5 – Port Security: Verifying</a:t>
            </a:r>
          </a:p>
          <a:p>
            <a:endParaRPr lang="en-US" dirty="0"/>
          </a:p>
        </p:txBody>
      </p:sp>
    </p:spTree>
    <p:extLst>
      <p:ext uri="{BB962C8B-B14F-4D97-AF65-F5344CB8AC3E}">
        <p14:creationId xmlns:p14="http://schemas.microsoft.com/office/powerpoint/2010/main" val="25933974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34</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5.2.2.5 – Port Security: Verifying (Cont.)</a:t>
            </a:r>
          </a:p>
          <a:p>
            <a:endParaRPr lang="en-US" dirty="0"/>
          </a:p>
        </p:txBody>
      </p:sp>
    </p:spTree>
    <p:extLst>
      <p:ext uri="{BB962C8B-B14F-4D97-AF65-F5344CB8AC3E}">
        <p14:creationId xmlns:p14="http://schemas.microsoft.com/office/powerpoint/2010/main" val="1582779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35</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5.2.2.6 – Ports in Error Disabled State</a:t>
            </a:r>
          </a:p>
          <a:p>
            <a:endParaRPr lang="en-US" dirty="0"/>
          </a:p>
        </p:txBody>
      </p:sp>
    </p:spTree>
    <p:extLst>
      <p:ext uri="{BB962C8B-B14F-4D97-AF65-F5344CB8AC3E}">
        <p14:creationId xmlns:p14="http://schemas.microsoft.com/office/powerpoint/2010/main" val="13177190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36</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5.2.2.6 – Ports in Error Disabled State (Cont.)</a:t>
            </a:r>
          </a:p>
          <a:p>
            <a:endParaRPr lang="en-US" dirty="0"/>
          </a:p>
        </p:txBody>
      </p:sp>
    </p:spTree>
    <p:extLst>
      <p:ext uri="{BB962C8B-B14F-4D97-AF65-F5344CB8AC3E}">
        <p14:creationId xmlns:p14="http://schemas.microsoft.com/office/powerpoint/2010/main" val="30496187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37</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5.2.2.7 – Packet Tracer – Configuring Switch Port Security</a:t>
            </a:r>
          </a:p>
          <a:p>
            <a:endParaRPr lang="en-US" dirty="0"/>
          </a:p>
        </p:txBody>
      </p:sp>
    </p:spTree>
    <p:extLst>
      <p:ext uri="{BB962C8B-B14F-4D97-AF65-F5344CB8AC3E}">
        <p14:creationId xmlns:p14="http://schemas.microsoft.com/office/powerpoint/2010/main" val="36427123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38</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5.2.2.8 – Packet Tracer – Troubleshooting Switch Port Security</a:t>
            </a:r>
          </a:p>
          <a:p>
            <a:endParaRPr lang="en-US" dirty="0"/>
          </a:p>
        </p:txBody>
      </p:sp>
    </p:spTree>
    <p:extLst>
      <p:ext uri="{BB962C8B-B14F-4D97-AF65-F5344CB8AC3E}">
        <p14:creationId xmlns:p14="http://schemas.microsoft.com/office/powerpoint/2010/main" val="8376344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25488" indent="-277813" defTabSz="882650">
              <a:defRPr sz="2400">
                <a:solidFill>
                  <a:schemeClr val="tx1"/>
                </a:solidFill>
                <a:latin typeface="Arial" charset="0"/>
              </a:defRPr>
            </a:lvl2pPr>
            <a:lvl3pPr marL="1116013" indent="-222250" defTabSz="882650">
              <a:defRPr sz="2400">
                <a:solidFill>
                  <a:schemeClr val="tx1"/>
                </a:solidFill>
                <a:latin typeface="Arial" charset="0"/>
              </a:defRPr>
            </a:lvl3pPr>
            <a:lvl4pPr marL="1563688" indent="-222250" defTabSz="882650">
              <a:defRPr sz="2400">
                <a:solidFill>
                  <a:schemeClr val="tx1"/>
                </a:solidFill>
                <a:latin typeface="Arial" charset="0"/>
              </a:defRPr>
            </a:lvl4pPr>
            <a:lvl5pPr marL="2009775" indent="-222250" defTabSz="882650">
              <a:defRPr sz="2400">
                <a:solidFill>
                  <a:schemeClr val="tx1"/>
                </a:solidFill>
                <a:latin typeface="Arial" charset="0"/>
              </a:defRPr>
            </a:lvl5pPr>
            <a:lvl6pPr marL="2466975" indent="-222250" algn="ctr" defTabSz="882650" eaLnBrk="0" fontAlgn="base" hangingPunct="0">
              <a:lnSpc>
                <a:spcPct val="90000"/>
              </a:lnSpc>
              <a:spcBef>
                <a:spcPct val="0"/>
              </a:spcBef>
              <a:spcAft>
                <a:spcPct val="0"/>
              </a:spcAft>
              <a:defRPr sz="2400">
                <a:solidFill>
                  <a:schemeClr val="tx1"/>
                </a:solidFill>
                <a:latin typeface="Arial" charset="0"/>
              </a:defRPr>
            </a:lvl6pPr>
            <a:lvl7pPr marL="2924175" indent="-222250" algn="ctr" defTabSz="882650" eaLnBrk="0" fontAlgn="base" hangingPunct="0">
              <a:lnSpc>
                <a:spcPct val="90000"/>
              </a:lnSpc>
              <a:spcBef>
                <a:spcPct val="0"/>
              </a:spcBef>
              <a:spcAft>
                <a:spcPct val="0"/>
              </a:spcAft>
              <a:defRPr sz="2400">
                <a:solidFill>
                  <a:schemeClr val="tx1"/>
                </a:solidFill>
                <a:latin typeface="Arial" charset="0"/>
              </a:defRPr>
            </a:lvl7pPr>
            <a:lvl8pPr marL="3381375" indent="-222250" algn="ctr" defTabSz="882650" eaLnBrk="0" fontAlgn="base" hangingPunct="0">
              <a:lnSpc>
                <a:spcPct val="90000"/>
              </a:lnSpc>
              <a:spcBef>
                <a:spcPct val="0"/>
              </a:spcBef>
              <a:spcAft>
                <a:spcPct val="0"/>
              </a:spcAft>
              <a:defRPr sz="2400">
                <a:solidFill>
                  <a:schemeClr val="tx1"/>
                </a:solidFill>
                <a:latin typeface="Arial" charset="0"/>
              </a:defRPr>
            </a:lvl8pPr>
            <a:lvl9pPr marL="3838575" indent="-222250" algn="ctr" defTabSz="882650" eaLnBrk="0" fontAlgn="base" hangingPunct="0">
              <a:lnSpc>
                <a:spcPct val="90000"/>
              </a:lnSpc>
              <a:spcBef>
                <a:spcPct val="0"/>
              </a:spcBef>
              <a:spcAft>
                <a:spcPct val="0"/>
              </a:spcAft>
              <a:defRPr sz="2400">
                <a:solidFill>
                  <a:schemeClr val="tx1"/>
                </a:solidFill>
                <a:latin typeface="Arial" charset="0"/>
              </a:defRPr>
            </a:lvl9pPr>
          </a:lstStyle>
          <a:p>
            <a:fld id="{99470662-2A6C-4C51-9B3B-17DB6EFD3236}" type="slidenum">
              <a:rPr lang="en-US" altLang="en-US" sz="800" smtClean="0"/>
              <a:pPr/>
              <a:t>39</a:t>
            </a:fld>
            <a:endParaRPr lang="en-US" altLang="en-US" sz="800" dirty="0" smtClean="0"/>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b="0" dirty="0" smtClean="0"/>
              <a:t>5.2 – Switch Security</a:t>
            </a:r>
            <a:endParaRPr lang="en-GB" b="0" dirty="0" smtClean="0"/>
          </a:p>
          <a:p>
            <a:r>
              <a:rPr lang="en-US" dirty="0" smtClean="0"/>
              <a:t>5.2.2 – Switch Port Security</a:t>
            </a:r>
          </a:p>
          <a:p>
            <a:r>
              <a:rPr lang="en-US" dirty="0" smtClean="0"/>
              <a:t>5.2.2.9 – Lab – Configuring Switch Security Features</a:t>
            </a:r>
          </a:p>
          <a:p>
            <a:endParaRPr lang="en-US" dirty="0"/>
          </a:p>
        </p:txBody>
      </p:sp>
    </p:spTree>
    <p:extLst>
      <p:ext uri="{BB962C8B-B14F-4D97-AF65-F5344CB8AC3E}">
        <p14:creationId xmlns:p14="http://schemas.microsoft.com/office/powerpoint/2010/main" val="19247382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5.1.1 – Configure a</a:t>
            </a:r>
            <a:r>
              <a:rPr lang="en-US" baseline="0" dirty="0" smtClean="0">
                <a:latin typeface="Arial" charset="0"/>
              </a:rPr>
              <a:t> Switch with Initial Settings</a:t>
            </a:r>
            <a:endParaRPr lang="en-US" dirty="0" smtClean="0">
              <a:latin typeface="Arial" charset="0"/>
            </a:endParaRPr>
          </a:p>
          <a:p>
            <a:pPr>
              <a:lnSpc>
                <a:spcPct val="80000"/>
              </a:lnSpc>
              <a:buFontTx/>
              <a:buNone/>
            </a:pPr>
            <a:r>
              <a:rPr lang="en-US" dirty="0" smtClean="0">
                <a:latin typeface="Arial" charset="0"/>
              </a:rPr>
              <a:t>5.1.1.1</a:t>
            </a:r>
            <a:r>
              <a:rPr lang="en-US" baseline="0" dirty="0" smtClean="0">
                <a:latin typeface="Arial" charset="0"/>
              </a:rPr>
              <a:t> – Switch Boot Sequence</a:t>
            </a:r>
            <a:endParaRPr lang="en-US" dirty="0" smtClean="0"/>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smtClean="0"/>
              <a:t>5 - Switch Configuration</a:t>
            </a:r>
          </a:p>
          <a:p>
            <a:pPr>
              <a:buFontTx/>
              <a:buNone/>
            </a:pPr>
            <a:r>
              <a:rPr lang="en-US" sz="1200" b="0" dirty="0" smtClean="0"/>
              <a:t>5.3 – Summary</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40</a:t>
            </a:fld>
            <a:endParaRPr lang="en-US" dirty="0"/>
          </a:p>
        </p:txBody>
      </p:sp>
    </p:spTree>
    <p:extLst>
      <p:ext uri="{BB962C8B-B14F-4D97-AF65-F5344CB8AC3E}">
        <p14:creationId xmlns:p14="http://schemas.microsoft.com/office/powerpoint/2010/main" val="176410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5.3 – Summary</a:t>
            </a:r>
          </a:p>
          <a:p>
            <a:r>
              <a:rPr lang="en-US" dirty="0" smtClean="0"/>
              <a:t>5.3.1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5.3.1.2 – </a:t>
            </a:r>
            <a:r>
              <a:rPr lang="sv-SE" dirty="0" smtClean="0"/>
              <a:t>Packet Tracer - Skills Integration Challenge </a:t>
            </a:r>
            <a:endParaRPr lang="en-US" altLang="en-US" dirty="0" smtClean="0"/>
          </a:p>
        </p:txBody>
      </p:sp>
      <p:sp>
        <p:nvSpPr>
          <p:cNvPr id="4" name="Slide Number Placeholder 3"/>
          <p:cNvSpPr>
            <a:spLocks noGrp="1"/>
          </p:cNvSpPr>
          <p:nvPr>
            <p:ph type="sldNum" sz="quarter" idx="10"/>
          </p:nvPr>
        </p:nvSpPr>
        <p:spPr/>
        <p:txBody>
          <a:bodyPr/>
          <a:lstStyle/>
          <a:p>
            <a:fld id="{5641018C-6CAF-B84E-B92C-ECB119457FBA}" type="slidenum">
              <a:rPr lang="en-US" smtClean="0"/>
              <a:t>41</a:t>
            </a:fld>
            <a:endParaRPr lang="en-US" dirty="0"/>
          </a:p>
        </p:txBody>
      </p:sp>
    </p:spTree>
    <p:extLst>
      <p:ext uri="{BB962C8B-B14F-4D97-AF65-F5344CB8AC3E}">
        <p14:creationId xmlns:p14="http://schemas.microsoft.com/office/powerpoint/2010/main" val="1391239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n-US" sz="800" dirty="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5.3 – Summary</a:t>
            </a:r>
          </a:p>
          <a:p>
            <a:r>
              <a:rPr lang="en-US" dirty="0" smtClean="0"/>
              <a:t>5.3.1 – </a:t>
            </a:r>
            <a:r>
              <a:rPr lang="en-US" sz="1200" b="0" i="0" kern="1200" dirty="0" smtClean="0">
                <a:solidFill>
                  <a:schemeClr val="tx1"/>
                </a:solidFill>
                <a:effectLst/>
                <a:latin typeface="+mn-lt"/>
                <a:ea typeface="+mn-ea"/>
                <a:cs typeface="+mn-cs"/>
              </a:rPr>
              <a:t>Conclusion 	</a:t>
            </a:r>
            <a:endParaRPr lang="en-US" dirty="0" smtClean="0"/>
          </a:p>
          <a:p>
            <a:pPr>
              <a:lnSpc>
                <a:spcPct val="80000"/>
              </a:lnSpc>
              <a:buFontTx/>
              <a:buNone/>
            </a:pPr>
            <a:r>
              <a:rPr lang="en-US" altLang="en-US" dirty="0" smtClean="0"/>
              <a:t>5.3.1.3 – </a:t>
            </a:r>
            <a:r>
              <a:rPr lang="sv-SE" dirty="0" smtClean="0"/>
              <a:t>Switch Configuration</a:t>
            </a:r>
            <a:endParaRPr lang="en-US" altLang="en-US" dirty="0" smtClean="0"/>
          </a:p>
        </p:txBody>
      </p:sp>
    </p:spTree>
    <p:extLst>
      <p:ext uri="{BB962C8B-B14F-4D97-AF65-F5344CB8AC3E}">
        <p14:creationId xmlns:p14="http://schemas.microsoft.com/office/powerpoint/2010/main" val="24237981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43</a:t>
            </a:fld>
            <a:endParaRPr lang="en-US" sz="800" dirty="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dirty="0" smtClean="0">
                <a:latin typeface="Arial" charset="0"/>
              </a:rPr>
              <a:t>Chapter 5 - New Terms and Commands</a:t>
            </a:r>
            <a:endParaRPr lang="en-US" dirty="0"/>
          </a:p>
        </p:txBody>
      </p:sp>
    </p:spTree>
    <p:extLst>
      <p:ext uri="{BB962C8B-B14F-4D97-AF65-F5344CB8AC3E}">
        <p14:creationId xmlns:p14="http://schemas.microsoft.com/office/powerpoint/2010/main" val="3846647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smtClean="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5.1.1 – Configure a</a:t>
            </a:r>
            <a:r>
              <a:rPr lang="en-US" baseline="0" dirty="0" smtClean="0">
                <a:latin typeface="Arial" charset="0"/>
              </a:rPr>
              <a:t> Switch with Initial Settings</a:t>
            </a:r>
            <a:endParaRPr lang="en-US" dirty="0" smtClean="0">
              <a:latin typeface="Arial" charset="0"/>
            </a:endParaRPr>
          </a:p>
          <a:p>
            <a:pPr>
              <a:lnSpc>
                <a:spcPct val="80000"/>
              </a:lnSpc>
              <a:buFontTx/>
              <a:buNone/>
            </a:pPr>
            <a:r>
              <a:rPr lang="en-US" dirty="0" smtClean="0">
                <a:latin typeface="Arial" charset="0"/>
              </a:rPr>
              <a:t>5.1.1.1</a:t>
            </a:r>
            <a:r>
              <a:rPr lang="en-US" baseline="0" dirty="0" smtClean="0">
                <a:latin typeface="Arial" charset="0"/>
              </a:rPr>
              <a:t> – Switch Boot Sequence</a:t>
            </a:r>
            <a:endParaRPr lang="en-US" dirty="0" smtClean="0"/>
          </a:p>
        </p:txBody>
      </p:sp>
    </p:spTree>
    <p:extLst>
      <p:ext uri="{BB962C8B-B14F-4D97-AF65-F5344CB8AC3E}">
        <p14:creationId xmlns:p14="http://schemas.microsoft.com/office/powerpoint/2010/main" val="16686461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5.1.1 – Configure a</a:t>
            </a:r>
            <a:r>
              <a:rPr lang="en-US" baseline="0" dirty="0" smtClean="0">
                <a:latin typeface="Arial" charset="0"/>
              </a:rPr>
              <a:t> Switch with Initial Settings</a:t>
            </a:r>
            <a:endParaRPr lang="en-US" dirty="0" smtClean="0">
              <a:latin typeface="Arial" charset="0"/>
            </a:endParaRPr>
          </a:p>
          <a:p>
            <a:pPr>
              <a:lnSpc>
                <a:spcPct val="80000"/>
              </a:lnSpc>
              <a:buFontTx/>
              <a:buNone/>
            </a:pPr>
            <a:r>
              <a:rPr lang="en-US" dirty="0" smtClean="0">
                <a:latin typeface="Arial" charset="0"/>
              </a:rPr>
              <a:t>5.1.1.2</a:t>
            </a:r>
            <a:r>
              <a:rPr lang="en-US" baseline="0" dirty="0" smtClean="0">
                <a:latin typeface="Arial" charset="0"/>
              </a:rPr>
              <a:t> – Recovering From a System Crash</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6</a:t>
            </a:fld>
            <a:endParaRPr lang="en-US" dirty="0"/>
          </a:p>
        </p:txBody>
      </p:sp>
    </p:spTree>
    <p:extLst>
      <p:ext uri="{BB962C8B-B14F-4D97-AF65-F5344CB8AC3E}">
        <p14:creationId xmlns:p14="http://schemas.microsoft.com/office/powerpoint/2010/main" val="423782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5.1.1 – Configure a</a:t>
            </a:r>
            <a:r>
              <a:rPr lang="en-US" baseline="0" dirty="0" smtClean="0">
                <a:latin typeface="Arial" charset="0"/>
              </a:rPr>
              <a:t> Switch with Initial Settings</a:t>
            </a:r>
            <a:endParaRPr lang="en-US" dirty="0" smtClean="0">
              <a:latin typeface="Arial" charset="0"/>
            </a:endParaRPr>
          </a:p>
          <a:p>
            <a:pPr>
              <a:lnSpc>
                <a:spcPct val="80000"/>
              </a:lnSpc>
              <a:buFontTx/>
              <a:buNone/>
            </a:pPr>
            <a:r>
              <a:rPr lang="en-US" dirty="0" smtClean="0">
                <a:latin typeface="Arial" charset="0"/>
              </a:rPr>
              <a:t>5.1.1.3</a:t>
            </a:r>
            <a:r>
              <a:rPr lang="en-US" baseline="0" dirty="0" smtClean="0">
                <a:latin typeface="Arial" charset="0"/>
              </a:rPr>
              <a:t> – Switch LED Indicators</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7</a:t>
            </a:fld>
            <a:endParaRPr lang="en-US" dirty="0"/>
          </a:p>
        </p:txBody>
      </p:sp>
    </p:spTree>
    <p:extLst>
      <p:ext uri="{BB962C8B-B14F-4D97-AF65-F5344CB8AC3E}">
        <p14:creationId xmlns:p14="http://schemas.microsoft.com/office/powerpoint/2010/main" val="1941587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5.1.1 – Configure a</a:t>
            </a:r>
            <a:r>
              <a:rPr lang="en-US" baseline="0" dirty="0" smtClean="0">
                <a:latin typeface="Arial" charset="0"/>
              </a:rPr>
              <a:t> Switch with Initial Settings</a:t>
            </a:r>
            <a:endParaRPr lang="en-US" dirty="0" smtClean="0">
              <a:latin typeface="Arial" charset="0"/>
            </a:endParaRPr>
          </a:p>
          <a:p>
            <a:pPr>
              <a:lnSpc>
                <a:spcPct val="80000"/>
              </a:lnSpc>
              <a:buFontTx/>
              <a:buNone/>
            </a:pPr>
            <a:r>
              <a:rPr lang="en-US" dirty="0" smtClean="0">
                <a:latin typeface="Arial" charset="0"/>
              </a:rPr>
              <a:t>5.1.1.4</a:t>
            </a:r>
            <a:r>
              <a:rPr lang="en-US" baseline="0" dirty="0" smtClean="0">
                <a:latin typeface="Arial" charset="0"/>
              </a:rPr>
              <a:t> – Preparing for Basic Switch Management</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3648958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smtClean="0">
                <a:solidFill>
                  <a:schemeClr val="tx1"/>
                </a:solidFill>
                <a:latin typeface="Arial" charset="0"/>
                <a:ea typeface="ＭＳ Ｐゴシック" charset="0"/>
                <a:cs typeface="ＭＳ Ｐゴシック" charset="0"/>
              </a:rPr>
              <a:t>5.1 – </a:t>
            </a:r>
            <a:r>
              <a:rPr lang="en-US" sz="1200" b="0" dirty="0" smtClean="0"/>
              <a:t>Basic Switch Configuration</a:t>
            </a:r>
            <a:endParaRPr lang="en-GB" b="0" dirty="0" smtClean="0"/>
          </a:p>
          <a:p>
            <a:pPr>
              <a:lnSpc>
                <a:spcPct val="80000"/>
              </a:lnSpc>
              <a:buFontTx/>
              <a:buNone/>
            </a:pPr>
            <a:r>
              <a:rPr lang="en-US" dirty="0" smtClean="0">
                <a:latin typeface="Arial" charset="0"/>
              </a:rPr>
              <a:t>5.1.1 – Configure a</a:t>
            </a:r>
            <a:r>
              <a:rPr lang="en-US" baseline="0" dirty="0" smtClean="0">
                <a:latin typeface="Arial" charset="0"/>
              </a:rPr>
              <a:t> Switch with Initial Settings</a:t>
            </a:r>
            <a:endParaRPr lang="en-US" dirty="0" smtClean="0">
              <a:latin typeface="Arial" charset="0"/>
            </a:endParaRPr>
          </a:p>
          <a:p>
            <a:pPr>
              <a:lnSpc>
                <a:spcPct val="80000"/>
              </a:lnSpc>
              <a:buFontTx/>
              <a:buNone/>
            </a:pPr>
            <a:r>
              <a:rPr lang="en-US" dirty="0" smtClean="0">
                <a:latin typeface="Arial" charset="0"/>
              </a:rPr>
              <a:t>5.1.1.5</a:t>
            </a:r>
            <a:r>
              <a:rPr lang="en-US" baseline="0" dirty="0" smtClean="0">
                <a:latin typeface="Arial" charset="0"/>
              </a:rPr>
              <a:t> – Configuring Basic Switch Management Access with IPv4</a:t>
            </a:r>
            <a:endParaRPr lang="en-US" dirty="0" smtClean="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3940045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smtClean="0">
                <a:sym typeface="Arial" pitchFamily="34" charset="0"/>
              </a:rPr>
              <a:t>Click to edit Master text styles</a:t>
            </a:r>
          </a:p>
          <a:p>
            <a:pPr lvl="1"/>
            <a:r>
              <a:rPr lang="en-US" dirty="0" smtClean="0">
                <a:sym typeface="Arial" pitchFamily="34" charset="0"/>
              </a:rPr>
              <a:t>Second level</a:t>
            </a:r>
          </a:p>
          <a:p>
            <a:pPr lvl="2"/>
            <a:r>
              <a:rPr lang="en-US" dirty="0" smtClean="0">
                <a:sym typeface="Arial" pitchFamily="34" charset="0"/>
              </a:rPr>
              <a:t>Third level</a:t>
            </a:r>
          </a:p>
          <a:p>
            <a:pPr lvl="3"/>
            <a:r>
              <a:rPr lang="en-US" dirty="0" smtClean="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smtClean="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smtClean="0"/>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smtClean="0"/>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smtClean="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timing>
    <p:tnLst>
      <p:par>
        <p:cTn id="1" dur="indefinite" restart="never" nodeType="tmRoot"/>
      </p:par>
    </p:tnLst>
  </p:timing>
  <p:extLst mod="1">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smtClean="0"/>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a:t>
            </a:r>
            <a:r>
              <a:rPr lang="en-US" sz="600" dirty="0" smtClean="0">
                <a:solidFill>
                  <a:schemeClr val="accent5">
                    <a:lumMod val="50000"/>
                  </a:schemeClr>
                </a:solidFill>
                <a:latin typeface="+mn-lt"/>
                <a:ea typeface="+mn-ea"/>
                <a:cs typeface="CiscoSans Thin"/>
              </a:rPr>
              <a:t>2016  </a:t>
            </a:r>
            <a:r>
              <a:rPr lang="en-US" sz="600" dirty="0">
                <a:solidFill>
                  <a:schemeClr val="accent5">
                    <a:lumMod val="50000"/>
                  </a:schemeClr>
                </a:solidFill>
                <a:latin typeface="+mn-lt"/>
                <a:ea typeface="+mn-ea"/>
                <a:cs typeface="CiscoSans Thin"/>
              </a:rPr>
              <a:t>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smtClean="0"/>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smtClean="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Tree>
    <p:extLst>
      <p:ext uri="{BB962C8B-B14F-4D97-AF65-F5344CB8AC3E}">
        <p14:creationId xmlns:p14="http://schemas.microsoft.com/office/powerpoint/2010/main" val="3053872667"/>
      </p:ext>
    </p:extLst>
  </p:cSld>
  <p:clrMapOvr>
    <a:masterClrMapping/>
  </p:clrMapOvr>
  <p:transition spd="slow">
    <p:wip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smtClean="0"/>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smtClean="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Tree>
    <p:extLst>
      <p:ext uri="{BB962C8B-B14F-4D97-AF65-F5344CB8AC3E}">
        <p14:creationId xmlns:p14="http://schemas.microsoft.com/office/powerpoint/2010/main" val="2962125011"/>
      </p:ext>
    </p:extLst>
  </p:cSld>
  <p:clrMapOvr>
    <a:masterClrMapping/>
  </p:clrMapOvr>
  <p:transition spd="slow">
    <p:wip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smtClean="0"/>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smtClean="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smtClean="0"/>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smtClean="0"/>
              <a:t>10</a:t>
            </a:r>
          </a:p>
        </p:txBody>
      </p:sp>
    </p:spTree>
    <p:extLst>
      <p:ext uri="{BB962C8B-B14F-4D97-AF65-F5344CB8AC3E}">
        <p14:creationId xmlns:p14="http://schemas.microsoft.com/office/powerpoint/2010/main" val="3643099958"/>
      </p:ext>
    </p:extLst>
  </p:cSld>
  <p:clrMapOvr>
    <a:masterClrMapping/>
  </p:clrMapOvr>
  <p:transition spd="slow">
    <p:wip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smtClean="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a:t>
            </a:r>
            <a:r>
              <a:rPr lang="en-US" sz="600" dirty="0" smtClean="0">
                <a:solidFill>
                  <a:schemeClr val="accent3">
                    <a:lumMod val="85000"/>
                  </a:schemeClr>
                </a:solidFill>
                <a:latin typeface="+mn-lt"/>
                <a:ea typeface="+mn-ea"/>
                <a:cs typeface="CiscoSans Thin"/>
              </a:rPr>
              <a:t>2016  </a:t>
            </a:r>
            <a:r>
              <a:rPr lang="en-US" sz="600" dirty="0">
                <a:solidFill>
                  <a:schemeClr val="accent3">
                    <a:lumMod val="85000"/>
                  </a:schemeClr>
                </a:solidFill>
                <a:latin typeface="+mn-lt"/>
                <a:ea typeface="+mn-ea"/>
                <a:cs typeface="CiscoSans Thin"/>
              </a:rPr>
              <a:t>Cisco and/or its affiliates. All rights reserved.   Cisco Confidential</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iming>
    <p:tnLst>
      <p:par>
        <p:cTn id="1" dur="indefinite" restart="never" nodeType="tmRoot"/>
      </p:par>
    </p:tnLst>
  </p:timing>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t>Chapter </a:t>
            </a:r>
            <a:r>
              <a:rPr lang="en-US" dirty="0"/>
              <a:t>5</a:t>
            </a:r>
            <a:r>
              <a:rPr lang="en-US" dirty="0" smtClean="0"/>
              <a:t>: Switch Configuration</a:t>
            </a:r>
            <a:endParaRPr lang="en-US" dirty="0"/>
          </a:p>
        </p:txBody>
      </p:sp>
      <p:sp>
        <p:nvSpPr>
          <p:cNvPr id="7" name="Subtitle 6"/>
          <p:cNvSpPr>
            <a:spLocks noGrp="1"/>
          </p:cNvSpPr>
          <p:nvPr>
            <p:ph type="subTitle" idx="1"/>
          </p:nvPr>
        </p:nvSpPr>
        <p:spPr>
          <a:xfrm>
            <a:off x="469497" y="3809526"/>
            <a:ext cx="2368954" cy="902174"/>
          </a:xfrm>
        </p:spPr>
        <p:txBody>
          <a:bodyPr/>
          <a:lstStyle/>
          <a:p>
            <a:r>
              <a:rPr lang="en-US" dirty="0"/>
              <a:t>CCNA Routing and Switching</a:t>
            </a:r>
          </a:p>
          <a:p>
            <a:r>
              <a:rPr lang="en-US" dirty="0" smtClean="0"/>
              <a:t>Routing and Switching Essentials v6.0</a:t>
            </a:r>
            <a:endParaRPr lang="en-US" dirty="0"/>
          </a:p>
          <a:p>
            <a:endParaRPr lang="en-US" dirty="0"/>
          </a:p>
        </p:txBody>
      </p:sp>
    </p:spTree>
    <p:extLst>
      <p:ext uri="{BB962C8B-B14F-4D97-AF65-F5344CB8AC3E}">
        <p14:creationId xmlns:p14="http://schemas.microsoft.com/office/powerpoint/2010/main" val="1782938014"/>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 Switch with Initial Settings</a:t>
            </a:r>
            <a:br>
              <a:rPr lang="en-US" altLang="en-US" sz="1600" dirty="0"/>
            </a:br>
            <a:r>
              <a:rPr lang="en-US" altLang="en-US" dirty="0" smtClean="0"/>
              <a:t>Basic Switch Configuration</a:t>
            </a:r>
            <a:endParaRPr lang="en-CA" altLang="en-US" dirty="0" smtClean="0"/>
          </a:p>
        </p:txBody>
      </p:sp>
      <p:pic>
        <p:nvPicPr>
          <p:cNvPr id="3" name="Picture 2"/>
          <p:cNvPicPr>
            <a:picLocks noChangeAspect="1"/>
          </p:cNvPicPr>
          <p:nvPr/>
        </p:nvPicPr>
        <p:blipFill>
          <a:blip r:embed="rId3"/>
          <a:stretch>
            <a:fillRect/>
          </a:stretch>
        </p:blipFill>
        <p:spPr>
          <a:xfrm>
            <a:off x="1379349" y="843689"/>
            <a:ext cx="4237818" cy="4237818"/>
          </a:xfrm>
          <a:prstGeom prst="rect">
            <a:avLst/>
          </a:prstGeom>
        </p:spPr>
      </p:pic>
    </p:spTree>
    <p:extLst>
      <p:ext uri="{BB962C8B-B14F-4D97-AF65-F5344CB8AC3E}">
        <p14:creationId xmlns:p14="http://schemas.microsoft.com/office/powerpoint/2010/main" val="1892971904"/>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Gigabit Ethernet and 10Gb Ethernet NICs require full-duplex connections to operate.</a:t>
            </a:r>
            <a:endParaRPr lang="en-US" altLang="ja-JP" dirty="0"/>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Configure Switch Ports</a:t>
            </a:r>
            <a:r>
              <a:rPr lang="en-US" altLang="en-US" dirty="0" smtClean="0"/>
              <a:t/>
            </a:r>
            <a:br>
              <a:rPr lang="en-US" altLang="en-US" dirty="0" smtClean="0"/>
            </a:br>
            <a:r>
              <a:rPr lang="en-US" altLang="en-US" dirty="0" smtClean="0"/>
              <a:t>Duplex Communication</a:t>
            </a:r>
          </a:p>
        </p:txBody>
      </p:sp>
      <p:pic>
        <p:nvPicPr>
          <p:cNvPr id="3" name="Picture 2"/>
          <p:cNvPicPr>
            <a:picLocks noChangeAspect="1"/>
          </p:cNvPicPr>
          <p:nvPr/>
        </p:nvPicPr>
        <p:blipFill>
          <a:blip r:embed="rId3"/>
          <a:stretch>
            <a:fillRect/>
          </a:stretch>
        </p:blipFill>
        <p:spPr>
          <a:xfrm>
            <a:off x="2495227" y="1276140"/>
            <a:ext cx="6084940" cy="1592579"/>
          </a:xfrm>
          <a:prstGeom prst="rect">
            <a:avLst/>
          </a:prstGeom>
        </p:spPr>
      </p:pic>
      <p:pic>
        <p:nvPicPr>
          <p:cNvPr id="5" name="Picture 4"/>
          <p:cNvPicPr>
            <a:picLocks noChangeAspect="1"/>
          </p:cNvPicPr>
          <p:nvPr/>
        </p:nvPicPr>
        <p:blipFill>
          <a:blip r:embed="rId4"/>
          <a:stretch>
            <a:fillRect/>
          </a:stretch>
        </p:blipFill>
        <p:spPr>
          <a:xfrm>
            <a:off x="2510726" y="3055744"/>
            <a:ext cx="6055379" cy="1539503"/>
          </a:xfrm>
          <a:prstGeom prst="rect">
            <a:avLst/>
          </a:prstGeom>
        </p:spPr>
      </p:pic>
      <p:sp>
        <p:nvSpPr>
          <p:cNvPr id="6" name="TextBox 5"/>
          <p:cNvSpPr txBox="1"/>
          <p:nvPr/>
        </p:nvSpPr>
        <p:spPr>
          <a:xfrm>
            <a:off x="463659" y="1751308"/>
            <a:ext cx="1736373" cy="646331"/>
          </a:xfrm>
          <a:prstGeom prst="rect">
            <a:avLst/>
          </a:prstGeom>
          <a:solidFill>
            <a:schemeClr val="bg2">
              <a:lumMod val="50000"/>
            </a:schemeClr>
          </a:solidFill>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smtClean="0">
                <a:ln w="0"/>
                <a:solidFill>
                  <a:schemeClr val="bg1"/>
                </a:solidFill>
                <a:effectLst>
                  <a:outerShdw blurRad="38100" dist="25400" dir="5400000" algn="ctr" rotWithShape="0">
                    <a:srgbClr val="6E747A">
                      <a:alpha val="43000"/>
                    </a:srgbClr>
                  </a:outerShdw>
                </a:effectLst>
              </a:rPr>
              <a:t>Bidirectional </a:t>
            </a:r>
            <a:br>
              <a:rPr lang="en-US" dirty="0" smtClean="0">
                <a:ln w="0"/>
                <a:solidFill>
                  <a:schemeClr val="bg1"/>
                </a:solidFill>
                <a:effectLst>
                  <a:outerShdw blurRad="38100" dist="25400" dir="5400000" algn="ctr" rotWithShape="0">
                    <a:srgbClr val="6E747A">
                      <a:alpha val="43000"/>
                    </a:srgbClr>
                  </a:outerShdw>
                </a:effectLst>
              </a:rPr>
            </a:br>
            <a:r>
              <a:rPr lang="en-US" dirty="0" smtClean="0">
                <a:ln w="0"/>
                <a:solidFill>
                  <a:schemeClr val="bg1"/>
                </a:solidFill>
                <a:effectLst>
                  <a:outerShdw blurRad="38100" dist="25400" dir="5400000" algn="ctr" rotWithShape="0">
                    <a:srgbClr val="6E747A">
                      <a:alpha val="43000"/>
                    </a:srgbClr>
                  </a:outerShdw>
                </a:effectLst>
              </a:rPr>
              <a:t>communication</a:t>
            </a:r>
            <a:endParaRPr lang="en-US" dirty="0">
              <a:ln w="0"/>
              <a:solidFill>
                <a:schemeClr val="bg1"/>
              </a:solidFill>
              <a:effectLst>
                <a:outerShdw blurRad="38100" dist="25400" dir="5400000" algn="ctr" rotWithShape="0">
                  <a:srgbClr val="6E747A">
                    <a:alpha val="43000"/>
                  </a:srgbClr>
                </a:outerShdw>
              </a:effectLst>
            </a:endParaRPr>
          </a:p>
        </p:txBody>
      </p:sp>
      <p:sp>
        <p:nvSpPr>
          <p:cNvPr id="9" name="TextBox 8"/>
          <p:cNvSpPr txBox="1"/>
          <p:nvPr/>
        </p:nvSpPr>
        <p:spPr>
          <a:xfrm>
            <a:off x="463659" y="3438040"/>
            <a:ext cx="1736373" cy="646331"/>
          </a:xfrm>
          <a:prstGeom prst="rect">
            <a:avLst/>
          </a:prstGeom>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wrap="none" rtlCol="0">
            <a:spAutoFit/>
          </a:bodyPr>
          <a:lstStyle/>
          <a:p>
            <a:r>
              <a:rPr lang="en-US" dirty="0" smtClean="0">
                <a:ln w="0"/>
                <a:solidFill>
                  <a:schemeClr val="accent1"/>
                </a:solidFill>
                <a:effectLst>
                  <a:outerShdw blurRad="38100" dist="25400" dir="5400000" algn="ctr" rotWithShape="0">
                    <a:srgbClr val="6E747A">
                      <a:alpha val="43000"/>
                    </a:srgbClr>
                  </a:outerShdw>
                </a:effectLst>
              </a:rPr>
              <a:t>Unidirectional </a:t>
            </a:r>
            <a:br>
              <a:rPr lang="en-US" dirty="0" smtClean="0">
                <a:ln w="0"/>
                <a:solidFill>
                  <a:schemeClr val="accent1"/>
                </a:solidFill>
                <a:effectLst>
                  <a:outerShdw blurRad="38100" dist="25400" dir="5400000" algn="ctr" rotWithShape="0">
                    <a:srgbClr val="6E747A">
                      <a:alpha val="43000"/>
                    </a:srgbClr>
                  </a:outerShdw>
                </a:effectLst>
              </a:rPr>
            </a:br>
            <a:r>
              <a:rPr lang="en-US" dirty="0" smtClean="0">
                <a:ln w="0"/>
                <a:solidFill>
                  <a:schemeClr val="accent1"/>
                </a:solidFill>
                <a:effectLst>
                  <a:outerShdw blurRad="38100" dist="25400" dir="5400000" algn="ctr" rotWithShape="0">
                    <a:srgbClr val="6E747A">
                      <a:alpha val="43000"/>
                    </a:srgbClr>
                  </a:outerShdw>
                </a:effectLst>
              </a:rPr>
              <a:t>communication</a:t>
            </a:r>
            <a:endParaRPr lang="en-US"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75337743"/>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Some switches have the default setting of auto for both duplex and speed.</a:t>
            </a:r>
          </a:p>
          <a:p>
            <a:r>
              <a:rPr lang="en-US" altLang="ja-JP" dirty="0" smtClean="0"/>
              <a:t>Mismatched duplex and/or speed settings can cause connectivity issues.</a:t>
            </a:r>
          </a:p>
          <a:p>
            <a:r>
              <a:rPr lang="en-US" altLang="ja-JP" dirty="0" smtClean="0"/>
              <a:t>Always check duplex and speed settings using the </a:t>
            </a:r>
            <a:r>
              <a:rPr lang="en-US" altLang="ja-JP" b="1" dirty="0" smtClean="0"/>
              <a:t>show interface </a:t>
            </a:r>
            <a:r>
              <a:rPr lang="en-US" altLang="ja-JP" i="1" dirty="0" err="1" smtClean="0"/>
              <a:t>interface_id</a:t>
            </a:r>
            <a:r>
              <a:rPr lang="en-US" altLang="ja-JP" i="1" dirty="0" smtClean="0"/>
              <a:t> </a:t>
            </a:r>
            <a:r>
              <a:rPr lang="en-US" altLang="ja-JP" dirty="0" smtClean="0"/>
              <a:t>command.</a:t>
            </a:r>
          </a:p>
          <a:p>
            <a:r>
              <a:rPr lang="en-US" altLang="ja-JP" dirty="0" smtClean="0"/>
              <a:t>All fiber ports operate at one speed and are always full-duplex.</a:t>
            </a:r>
            <a:endParaRPr lang="en-US" altLang="ja-JP" dirty="0"/>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Configure Switch Ports</a:t>
            </a:r>
            <a:r>
              <a:rPr lang="en-US" altLang="en-US" dirty="0" smtClean="0"/>
              <a:t/>
            </a:r>
            <a:br>
              <a:rPr lang="en-US" altLang="en-US" dirty="0" smtClean="0"/>
            </a:br>
            <a:r>
              <a:rPr lang="en-US" altLang="en-US" dirty="0" smtClean="0"/>
              <a:t>Configure Switch Ports at the Physical Layer</a:t>
            </a:r>
          </a:p>
        </p:txBody>
      </p:sp>
      <p:pic>
        <p:nvPicPr>
          <p:cNvPr id="2" name="Picture 1"/>
          <p:cNvPicPr>
            <a:picLocks noChangeAspect="1"/>
          </p:cNvPicPr>
          <p:nvPr/>
        </p:nvPicPr>
        <p:blipFill>
          <a:blip r:embed="rId3"/>
          <a:stretch>
            <a:fillRect/>
          </a:stretch>
        </p:blipFill>
        <p:spPr>
          <a:xfrm>
            <a:off x="1565328" y="2370638"/>
            <a:ext cx="4705106" cy="2385403"/>
          </a:xfrm>
          <a:prstGeom prst="rect">
            <a:avLst/>
          </a:prstGeom>
        </p:spPr>
      </p:pic>
    </p:spTree>
    <p:extLst>
      <p:ext uri="{BB962C8B-B14F-4D97-AF65-F5344CB8AC3E}">
        <p14:creationId xmlns:p14="http://schemas.microsoft.com/office/powerpoint/2010/main" val="107634987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Some switches have the automatic medium-dependent interface crossover (auto-MDIX) feature that allows an interface to detect the required cable connection type (straight-through or crossover) and configure the connection appropriately.</a:t>
            </a:r>
          </a:p>
        </p:txBody>
      </p:sp>
      <p:sp>
        <p:nvSpPr>
          <p:cNvPr id="8194" name="Rectangle 2"/>
          <p:cNvSpPr>
            <a:spLocks noGrp="1" noChangeArrowheads="1"/>
          </p:cNvSpPr>
          <p:nvPr>
            <p:ph type="title"/>
          </p:nvPr>
        </p:nvSpPr>
        <p:spPr/>
        <p:txBody>
          <a:bodyPr/>
          <a:lstStyle/>
          <a:p>
            <a:r>
              <a:rPr lang="en-US" altLang="en-US" sz="1600" dirty="0" smtClean="0"/>
              <a:t>Configure Switch Ports</a:t>
            </a:r>
            <a:r>
              <a:rPr lang="en-US" altLang="en-US" dirty="0" smtClean="0"/>
              <a:t/>
            </a:r>
            <a:br>
              <a:rPr lang="en-US" altLang="en-US" dirty="0" smtClean="0"/>
            </a:br>
            <a:r>
              <a:rPr lang="en-US" altLang="en-US" dirty="0" smtClean="0"/>
              <a:t>Auto-MDIX</a:t>
            </a:r>
          </a:p>
        </p:txBody>
      </p:sp>
      <p:pic>
        <p:nvPicPr>
          <p:cNvPr id="3" name="Picture 2"/>
          <p:cNvPicPr>
            <a:picLocks noChangeAspect="1"/>
          </p:cNvPicPr>
          <p:nvPr/>
        </p:nvPicPr>
        <p:blipFill>
          <a:blip r:embed="rId3"/>
          <a:stretch>
            <a:fillRect/>
          </a:stretch>
        </p:blipFill>
        <p:spPr>
          <a:xfrm>
            <a:off x="1418095" y="1675913"/>
            <a:ext cx="6009225" cy="3039366"/>
          </a:xfrm>
          <a:prstGeom prst="rect">
            <a:avLst/>
          </a:prstGeom>
        </p:spPr>
      </p:pic>
    </p:spTree>
    <p:extLst>
      <p:ext uri="{BB962C8B-B14F-4D97-AF65-F5344CB8AC3E}">
        <p14:creationId xmlns:p14="http://schemas.microsoft.com/office/powerpoint/2010/main" val="272451479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Use the </a:t>
            </a:r>
            <a:r>
              <a:rPr lang="en-US" altLang="ja-JP" b="1" dirty="0" smtClean="0"/>
              <a:t>show controllers Ethernet-controller </a:t>
            </a:r>
            <a:r>
              <a:rPr lang="en-US" altLang="ja-JP" dirty="0" smtClean="0"/>
              <a:t>command to verify auto-MDIX settings.</a:t>
            </a:r>
          </a:p>
        </p:txBody>
      </p:sp>
      <p:sp>
        <p:nvSpPr>
          <p:cNvPr id="8194" name="Rectangle 2"/>
          <p:cNvSpPr>
            <a:spLocks noGrp="1" noChangeArrowheads="1"/>
          </p:cNvSpPr>
          <p:nvPr>
            <p:ph type="title"/>
          </p:nvPr>
        </p:nvSpPr>
        <p:spPr/>
        <p:txBody>
          <a:bodyPr/>
          <a:lstStyle/>
          <a:p>
            <a:r>
              <a:rPr lang="en-US" altLang="en-US" sz="1600" dirty="0" smtClean="0"/>
              <a:t>Configure Switch Ports</a:t>
            </a:r>
            <a:r>
              <a:rPr lang="en-US" altLang="en-US" dirty="0" smtClean="0"/>
              <a:t/>
            </a:r>
            <a:br>
              <a:rPr lang="en-US" altLang="en-US" dirty="0" smtClean="0"/>
            </a:br>
            <a:r>
              <a:rPr lang="en-US" altLang="en-US" dirty="0" smtClean="0"/>
              <a:t>Auto-MDIX (Cont.)</a:t>
            </a:r>
          </a:p>
        </p:txBody>
      </p:sp>
      <p:pic>
        <p:nvPicPr>
          <p:cNvPr id="2" name="Picture 1"/>
          <p:cNvPicPr>
            <a:picLocks noChangeAspect="1"/>
          </p:cNvPicPr>
          <p:nvPr/>
        </p:nvPicPr>
        <p:blipFill>
          <a:blip r:embed="rId3"/>
          <a:stretch>
            <a:fillRect/>
          </a:stretch>
        </p:blipFill>
        <p:spPr>
          <a:xfrm>
            <a:off x="836909" y="1718755"/>
            <a:ext cx="7495448" cy="2062669"/>
          </a:xfrm>
          <a:prstGeom prst="rect">
            <a:avLst/>
          </a:prstGeom>
        </p:spPr>
      </p:pic>
    </p:spTree>
    <p:extLst>
      <p:ext uri="{BB962C8B-B14F-4D97-AF65-F5344CB8AC3E}">
        <p14:creationId xmlns:p14="http://schemas.microsoft.com/office/powerpoint/2010/main" val="185724905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smtClean="0"/>
              <a:t>Configure Switch Ports</a:t>
            </a:r>
            <a:br>
              <a:rPr lang="en-US" sz="1600" dirty="0" smtClean="0"/>
            </a:br>
            <a:r>
              <a:rPr lang="en-CA" altLang="en-US" dirty="0" smtClean="0"/>
              <a:t>Verifying Switch Port Configuration</a:t>
            </a:r>
          </a:p>
        </p:txBody>
      </p:sp>
      <p:pic>
        <p:nvPicPr>
          <p:cNvPr id="2" name="Picture 1"/>
          <p:cNvPicPr>
            <a:picLocks noChangeAspect="1"/>
          </p:cNvPicPr>
          <p:nvPr/>
        </p:nvPicPr>
        <p:blipFill>
          <a:blip r:embed="rId3"/>
          <a:stretch>
            <a:fillRect/>
          </a:stretch>
        </p:blipFill>
        <p:spPr>
          <a:xfrm>
            <a:off x="844657" y="1109296"/>
            <a:ext cx="7257081" cy="2748086"/>
          </a:xfrm>
          <a:prstGeom prst="rect">
            <a:avLst/>
          </a:prstGeom>
        </p:spPr>
      </p:pic>
    </p:spTree>
    <p:extLst>
      <p:ext uri="{BB962C8B-B14F-4D97-AF65-F5344CB8AC3E}">
        <p14:creationId xmlns:p14="http://schemas.microsoft.com/office/powerpoint/2010/main" val="3090350395"/>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smtClean="0"/>
              <a:t>Configure Switch Ports</a:t>
            </a:r>
            <a:br>
              <a:rPr lang="en-US" sz="1600" dirty="0" smtClean="0"/>
            </a:br>
            <a:r>
              <a:rPr lang="en-CA" altLang="en-US" dirty="0" smtClean="0"/>
              <a:t>Verifying Switch Port Configuration (Cont.)</a:t>
            </a:r>
          </a:p>
        </p:txBody>
      </p:sp>
      <p:pic>
        <p:nvPicPr>
          <p:cNvPr id="3" name="Picture 2"/>
          <p:cNvPicPr>
            <a:picLocks noChangeAspect="1"/>
          </p:cNvPicPr>
          <p:nvPr/>
        </p:nvPicPr>
        <p:blipFill>
          <a:blip r:embed="rId3"/>
          <a:stretch>
            <a:fillRect/>
          </a:stretch>
        </p:blipFill>
        <p:spPr>
          <a:xfrm>
            <a:off x="1425843" y="966015"/>
            <a:ext cx="5524650" cy="3697037"/>
          </a:xfrm>
          <a:prstGeom prst="rect">
            <a:avLst/>
          </a:prstGeom>
        </p:spPr>
      </p:pic>
    </p:spTree>
    <p:extLst>
      <p:ext uri="{BB962C8B-B14F-4D97-AF65-F5344CB8AC3E}">
        <p14:creationId xmlns:p14="http://schemas.microsoft.com/office/powerpoint/2010/main" val="394312140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smtClean="0"/>
              <a:t>Configure Switch Ports</a:t>
            </a:r>
            <a:br>
              <a:rPr lang="en-US" sz="1600" dirty="0" smtClean="0"/>
            </a:br>
            <a:r>
              <a:rPr lang="en-CA" altLang="en-US" dirty="0" smtClean="0"/>
              <a:t>Verifying Switch Port Configuration (Cont.)</a:t>
            </a:r>
          </a:p>
        </p:txBody>
      </p:sp>
      <p:pic>
        <p:nvPicPr>
          <p:cNvPr id="2" name="Picture 1"/>
          <p:cNvPicPr>
            <a:picLocks noChangeAspect="1"/>
          </p:cNvPicPr>
          <p:nvPr/>
        </p:nvPicPr>
        <p:blipFill>
          <a:blip r:embed="rId3"/>
          <a:stretch>
            <a:fillRect/>
          </a:stretch>
        </p:blipFill>
        <p:spPr>
          <a:xfrm>
            <a:off x="1875295" y="901156"/>
            <a:ext cx="5111641" cy="3823890"/>
          </a:xfrm>
          <a:prstGeom prst="rect">
            <a:avLst/>
          </a:prstGeom>
        </p:spPr>
      </p:pic>
      <p:sp>
        <p:nvSpPr>
          <p:cNvPr id="3" name="Oval 2"/>
          <p:cNvSpPr/>
          <p:nvPr/>
        </p:nvSpPr>
        <p:spPr>
          <a:xfrm>
            <a:off x="3006671" y="2626963"/>
            <a:ext cx="162732" cy="170481"/>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5" name="Oval 4"/>
          <p:cNvSpPr/>
          <p:nvPr/>
        </p:nvSpPr>
        <p:spPr>
          <a:xfrm>
            <a:off x="4096718" y="2601133"/>
            <a:ext cx="162732" cy="170481"/>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4" name="Rectangular Callout 3"/>
          <p:cNvSpPr/>
          <p:nvPr/>
        </p:nvSpPr>
        <p:spPr>
          <a:xfrm>
            <a:off x="2913682" y="1914041"/>
            <a:ext cx="906651" cy="503695"/>
          </a:xfrm>
          <a:prstGeom prst="wedgeRectCallout">
            <a:avLst>
              <a:gd name="adj1" fmla="val -22542"/>
              <a:gd name="adj2" fmla="val 96346"/>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Layer 1 OK</a:t>
            </a:r>
          </a:p>
        </p:txBody>
      </p:sp>
      <p:sp>
        <p:nvSpPr>
          <p:cNvPr id="7" name="Rectangular Callout 6"/>
          <p:cNvSpPr/>
          <p:nvPr/>
        </p:nvSpPr>
        <p:spPr>
          <a:xfrm>
            <a:off x="3933987" y="1911459"/>
            <a:ext cx="906651" cy="503695"/>
          </a:xfrm>
          <a:prstGeom prst="wedgeRectCallout">
            <a:avLst>
              <a:gd name="adj1" fmla="val -22542"/>
              <a:gd name="adj2" fmla="val 96346"/>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Layer 2 OK</a:t>
            </a:r>
          </a:p>
        </p:txBody>
      </p:sp>
    </p:spTree>
    <p:extLst>
      <p:ext uri="{BB962C8B-B14F-4D97-AF65-F5344CB8AC3E}">
        <p14:creationId xmlns:p14="http://schemas.microsoft.com/office/powerpoint/2010/main" val="984138336"/>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Use the </a:t>
            </a:r>
            <a:r>
              <a:rPr lang="en-US" altLang="ja-JP" b="1" dirty="0" smtClean="0"/>
              <a:t>show interfaces </a:t>
            </a:r>
            <a:r>
              <a:rPr lang="en-US" altLang="ja-JP" dirty="0" smtClean="0"/>
              <a:t>command to detect common media issues.</a:t>
            </a:r>
          </a:p>
          <a:p>
            <a:r>
              <a:rPr lang="en-US" altLang="ja-JP" dirty="0" smtClean="0"/>
              <a:t>The first parameter refers to Layer 1, the physical layer, and indicates if the interface is receiving a carrier detect signal.</a:t>
            </a:r>
          </a:p>
          <a:p>
            <a:r>
              <a:rPr lang="en-US" altLang="ja-JP" dirty="0" smtClean="0"/>
              <a:t>The second parameter (protocol status) refers to the data link layer and indicates whether the data link layer protocol has been configured correctly and </a:t>
            </a:r>
            <a:r>
              <a:rPr lang="en-US" altLang="ja-JP" dirty="0" err="1" smtClean="0"/>
              <a:t>keepalives</a:t>
            </a:r>
            <a:r>
              <a:rPr lang="en-US" altLang="ja-JP" dirty="0" smtClean="0"/>
              <a:t> are being received.</a:t>
            </a:r>
          </a:p>
        </p:txBody>
      </p:sp>
      <p:sp>
        <p:nvSpPr>
          <p:cNvPr id="8194" name="Rectangle 2"/>
          <p:cNvSpPr>
            <a:spLocks noGrp="1" noChangeArrowheads="1"/>
          </p:cNvSpPr>
          <p:nvPr>
            <p:ph type="title"/>
          </p:nvPr>
        </p:nvSpPr>
        <p:spPr/>
        <p:txBody>
          <a:bodyPr/>
          <a:lstStyle/>
          <a:p>
            <a:r>
              <a:rPr lang="en-US" altLang="en-US" sz="1600" dirty="0" smtClean="0"/>
              <a:t>Configure Switch Ports</a:t>
            </a:r>
            <a:r>
              <a:rPr lang="en-US" altLang="en-US" dirty="0" smtClean="0"/>
              <a:t/>
            </a:r>
            <a:br>
              <a:rPr lang="en-US" altLang="en-US" dirty="0" smtClean="0"/>
            </a:br>
            <a:r>
              <a:rPr lang="en-US" altLang="en-US" dirty="0" smtClean="0"/>
              <a:t>Network Access Layer Issues</a:t>
            </a:r>
          </a:p>
        </p:txBody>
      </p:sp>
      <p:pic>
        <p:nvPicPr>
          <p:cNvPr id="3" name="Picture 2"/>
          <p:cNvPicPr>
            <a:picLocks noChangeAspect="1"/>
          </p:cNvPicPr>
          <p:nvPr/>
        </p:nvPicPr>
        <p:blipFill rotWithShape="1">
          <a:blip r:embed="rId3"/>
          <a:srcRect b="74258"/>
          <a:stretch/>
        </p:blipFill>
        <p:spPr>
          <a:xfrm>
            <a:off x="1619572" y="2414912"/>
            <a:ext cx="6170343" cy="917225"/>
          </a:xfrm>
          <a:prstGeom prst="rect">
            <a:avLst/>
          </a:prstGeom>
        </p:spPr>
      </p:pic>
      <p:pic>
        <p:nvPicPr>
          <p:cNvPr id="6" name="Picture 5"/>
          <p:cNvPicPr>
            <a:picLocks noChangeAspect="1"/>
          </p:cNvPicPr>
          <p:nvPr/>
        </p:nvPicPr>
        <p:blipFill rotWithShape="1">
          <a:blip r:embed="rId3"/>
          <a:srcRect t="75617"/>
          <a:stretch/>
        </p:blipFill>
        <p:spPr>
          <a:xfrm>
            <a:off x="1609239" y="3448371"/>
            <a:ext cx="6170343" cy="868793"/>
          </a:xfrm>
          <a:prstGeom prst="rect">
            <a:avLst/>
          </a:prstGeom>
        </p:spPr>
      </p:pic>
    </p:spTree>
    <p:extLst>
      <p:ext uri="{BB962C8B-B14F-4D97-AF65-F5344CB8AC3E}">
        <p14:creationId xmlns:p14="http://schemas.microsoft.com/office/powerpoint/2010/main" val="195679466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smtClean="0"/>
              <a:t>Configure Switch Ports</a:t>
            </a:r>
            <a:br>
              <a:rPr lang="en-US" sz="1600" dirty="0" smtClean="0"/>
            </a:br>
            <a:r>
              <a:rPr lang="en-CA" altLang="en-US" dirty="0" smtClean="0"/>
              <a:t>Network Access Layer Issues (Cont.)</a:t>
            </a:r>
          </a:p>
        </p:txBody>
      </p:sp>
      <p:pic>
        <p:nvPicPr>
          <p:cNvPr id="4" name="Picture 3"/>
          <p:cNvPicPr>
            <a:picLocks noChangeAspect="1"/>
          </p:cNvPicPr>
          <p:nvPr/>
        </p:nvPicPr>
        <p:blipFill>
          <a:blip r:embed="rId3"/>
          <a:stretch>
            <a:fillRect/>
          </a:stretch>
        </p:blipFill>
        <p:spPr>
          <a:xfrm>
            <a:off x="812693" y="856911"/>
            <a:ext cx="5099911" cy="2061531"/>
          </a:xfrm>
          <a:prstGeom prst="rect">
            <a:avLst/>
          </a:prstGeom>
        </p:spPr>
      </p:pic>
      <p:pic>
        <p:nvPicPr>
          <p:cNvPr id="3" name="Picture 2"/>
          <p:cNvPicPr>
            <a:picLocks noChangeAspect="1"/>
          </p:cNvPicPr>
          <p:nvPr/>
        </p:nvPicPr>
        <p:blipFill>
          <a:blip r:embed="rId4"/>
          <a:stretch>
            <a:fillRect/>
          </a:stretch>
        </p:blipFill>
        <p:spPr>
          <a:xfrm>
            <a:off x="1069382" y="2984862"/>
            <a:ext cx="4757253" cy="2085666"/>
          </a:xfrm>
          <a:prstGeom prst="rect">
            <a:avLst/>
          </a:prstGeom>
        </p:spPr>
      </p:pic>
    </p:spTree>
    <p:extLst>
      <p:ext uri="{BB962C8B-B14F-4D97-AF65-F5344CB8AC3E}">
        <p14:creationId xmlns:p14="http://schemas.microsoft.com/office/powerpoint/2010/main" val="739381697"/>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34"/>
          <p:cNvSpPr>
            <a:spLocks noGrp="1" noChangeArrowheads="1"/>
          </p:cNvSpPr>
          <p:nvPr>
            <p:ph idx="1"/>
          </p:nvPr>
        </p:nvSpPr>
        <p:spPr/>
        <p:txBody>
          <a:bodyPr/>
          <a:lstStyle/>
          <a:p>
            <a:r>
              <a:rPr lang="en-CA" sz="1600" dirty="0"/>
              <a:t>5</a:t>
            </a:r>
            <a:r>
              <a:rPr lang="en-CA" sz="1600" dirty="0" smtClean="0"/>
              <a:t>.1 Basic Switch Configuration</a:t>
            </a:r>
            <a:endParaRPr lang="en-CA" sz="1600" dirty="0"/>
          </a:p>
          <a:p>
            <a:pPr marL="469106" lvl="1" indent="-214313">
              <a:buFont typeface="Arial" panose="020B0604020202020204" pitchFamily="34" charset="0"/>
              <a:buChar char="•"/>
            </a:pPr>
            <a:r>
              <a:rPr lang="en-US" sz="1600" dirty="0" smtClean="0"/>
              <a:t>Configure basic switch settings to meet network requirements.</a:t>
            </a:r>
          </a:p>
          <a:p>
            <a:pPr marL="542131" lvl="2" indent="-214313">
              <a:buFont typeface="Arial" panose="020B0604020202020204" pitchFamily="34" charset="0"/>
              <a:buChar char="•"/>
            </a:pPr>
            <a:r>
              <a:rPr lang="en-US" sz="1400" dirty="0" smtClean="0"/>
              <a:t>Configure initial settings on a Cisco switch.</a:t>
            </a:r>
            <a:endParaRPr lang="en-US" sz="1400" dirty="0"/>
          </a:p>
          <a:p>
            <a:pPr marL="542131" lvl="2" indent="-214313">
              <a:buFont typeface="Arial" panose="020B0604020202020204" pitchFamily="34" charset="0"/>
              <a:buChar char="•"/>
            </a:pPr>
            <a:r>
              <a:rPr lang="en-US" sz="1400" dirty="0" smtClean="0"/>
              <a:t>Configure switch ports to meet network requirements.</a:t>
            </a:r>
            <a:endParaRPr lang="en-US" sz="1400" dirty="0"/>
          </a:p>
          <a:p>
            <a:pPr marL="286941" indent="-285750"/>
            <a:r>
              <a:rPr lang="en-CA" sz="1600" dirty="0" smtClean="0"/>
              <a:t>5.2 </a:t>
            </a:r>
            <a:r>
              <a:rPr lang="en-CA" sz="1600" dirty="0"/>
              <a:t>Basic Device Configuration</a:t>
            </a:r>
          </a:p>
          <a:p>
            <a:pPr marL="469106" lvl="1" indent="-214313">
              <a:buFont typeface="Arial" panose="020B0604020202020204" pitchFamily="34" charset="0"/>
              <a:buChar char="•"/>
            </a:pPr>
            <a:r>
              <a:rPr lang="en-US" sz="1600" dirty="0" smtClean="0"/>
              <a:t>Configure a switch using security best practices in a small to medium-sized business network.</a:t>
            </a:r>
          </a:p>
          <a:p>
            <a:pPr marL="542131" lvl="2" indent="-214313">
              <a:buFont typeface="Arial" panose="020B0604020202020204" pitchFamily="34" charset="0"/>
              <a:buChar char="•"/>
            </a:pPr>
            <a:r>
              <a:rPr lang="en-US" sz="1400" dirty="0" smtClean="0"/>
              <a:t>Configure the management virtual interface on a switch.</a:t>
            </a:r>
          </a:p>
          <a:p>
            <a:pPr marL="542131" lvl="2" indent="-214313">
              <a:buFont typeface="Arial" panose="020B0604020202020204" pitchFamily="34" charset="0"/>
              <a:buChar char="•"/>
            </a:pPr>
            <a:r>
              <a:rPr lang="en-US" sz="1400" dirty="0" smtClean="0"/>
              <a:t>Configure </a:t>
            </a:r>
            <a:r>
              <a:rPr lang="en-US" sz="1400" dirty="0"/>
              <a:t>the port security feature to restrict network access.</a:t>
            </a:r>
          </a:p>
          <a:p>
            <a:pPr marL="327818" lvl="2" indent="0">
              <a:buNone/>
            </a:pPr>
            <a:endParaRPr lang="en-US" sz="1400" dirty="0"/>
          </a:p>
        </p:txBody>
      </p:sp>
      <p:sp>
        <p:nvSpPr>
          <p:cNvPr id="4098" name="Rectangle 33"/>
          <p:cNvSpPr>
            <a:spLocks noGrp="1" noChangeArrowheads="1"/>
          </p:cNvSpPr>
          <p:nvPr>
            <p:ph type="title"/>
          </p:nvPr>
        </p:nvSpPr>
        <p:spPr/>
        <p:txBody>
          <a:bodyPr/>
          <a:lstStyle/>
          <a:p>
            <a:pPr eaLnBrk="1" hangingPunct="1"/>
            <a:r>
              <a:rPr lang="en-US" dirty="0" smtClean="0"/>
              <a:t>Chapter 5 - Sections &amp; Objectives</a:t>
            </a:r>
          </a:p>
        </p:txBody>
      </p:sp>
    </p:spTree>
    <p:extLst>
      <p:ext uri="{BB962C8B-B14F-4D97-AF65-F5344CB8AC3E}">
        <p14:creationId xmlns:p14="http://schemas.microsoft.com/office/powerpoint/2010/main" val="175886867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sz="1600" dirty="0" smtClean="0"/>
              <a:t>Configure Switch Ports</a:t>
            </a:r>
            <a:br>
              <a:rPr lang="en-US" sz="1600" dirty="0" smtClean="0"/>
            </a:br>
            <a:r>
              <a:rPr lang="en-CA" altLang="en-US" dirty="0" smtClean="0"/>
              <a:t>Troubleshooting Network Access Layer Issues</a:t>
            </a:r>
          </a:p>
        </p:txBody>
      </p:sp>
      <p:pic>
        <p:nvPicPr>
          <p:cNvPr id="3" name="Picture 2"/>
          <p:cNvPicPr>
            <a:picLocks noChangeAspect="1"/>
          </p:cNvPicPr>
          <p:nvPr/>
        </p:nvPicPr>
        <p:blipFill>
          <a:blip r:embed="rId3"/>
          <a:stretch>
            <a:fillRect/>
          </a:stretch>
        </p:blipFill>
        <p:spPr>
          <a:xfrm>
            <a:off x="1356101" y="789921"/>
            <a:ext cx="5481830" cy="3942874"/>
          </a:xfrm>
          <a:prstGeom prst="rect">
            <a:avLst/>
          </a:prstGeom>
        </p:spPr>
      </p:pic>
    </p:spTree>
    <p:extLst>
      <p:ext uri="{BB962C8B-B14F-4D97-AF65-F5344CB8AC3E}">
        <p14:creationId xmlns:p14="http://schemas.microsoft.com/office/powerpoint/2010/main" val="276720952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sz="4000" dirty="0"/>
              <a:t>5</a:t>
            </a:r>
            <a:r>
              <a:rPr lang="en-US" sz="4000" dirty="0" smtClean="0"/>
              <a:t>.2 Switch Security</a:t>
            </a:r>
            <a:endParaRPr lang="en-US" sz="4000" dirty="0"/>
          </a:p>
        </p:txBody>
      </p:sp>
    </p:spTree>
    <p:extLst>
      <p:ext uri="{BB962C8B-B14F-4D97-AF65-F5344CB8AC3E}">
        <p14:creationId xmlns:p14="http://schemas.microsoft.com/office/powerpoint/2010/main" val="355190541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a:xfrm>
            <a:off x="144065" y="798944"/>
            <a:ext cx="8186274" cy="4155319"/>
          </a:xfrm>
        </p:spPr>
        <p:txBody>
          <a:bodyPr/>
          <a:lstStyle/>
          <a:p>
            <a:r>
              <a:rPr lang="en-US" altLang="en-US" dirty="0" smtClean="0">
                <a:solidFill>
                  <a:srgbClr val="000000"/>
                </a:solidFill>
              </a:rPr>
              <a:t>Secure Shell (SSH) </a:t>
            </a:r>
          </a:p>
          <a:p>
            <a:pPr lvl="1"/>
            <a:r>
              <a:rPr lang="en-US" altLang="en-US" dirty="0" smtClean="0">
                <a:solidFill>
                  <a:srgbClr val="000000"/>
                </a:solidFill>
              </a:rPr>
              <a:t>An alternative protocol to Telnet. Telnet uses unsecure plaintext of the username and password as well as the data transmitted.</a:t>
            </a:r>
          </a:p>
          <a:p>
            <a:pPr lvl="1"/>
            <a:r>
              <a:rPr lang="en-US" altLang="en-US" dirty="0" smtClean="0">
                <a:solidFill>
                  <a:srgbClr val="000000"/>
                </a:solidFill>
              </a:rPr>
              <a:t>SSH is more secure because it provides an encrypted management connection.</a:t>
            </a:r>
          </a:p>
        </p:txBody>
      </p:sp>
      <p:sp>
        <p:nvSpPr>
          <p:cNvPr id="54275" name="Rectangle 2"/>
          <p:cNvSpPr>
            <a:spLocks noGrp="1" noChangeArrowheads="1"/>
          </p:cNvSpPr>
          <p:nvPr>
            <p:ph type="title"/>
          </p:nvPr>
        </p:nvSpPr>
        <p:spPr/>
        <p:txBody>
          <a:bodyPr/>
          <a:lstStyle/>
          <a:p>
            <a:r>
              <a:rPr lang="en-US" altLang="en-US" sz="1600" dirty="0" smtClean="0"/>
              <a:t>Secure Remote Access</a:t>
            </a:r>
            <a:r>
              <a:rPr lang="en-US" altLang="en-US" dirty="0" smtClean="0"/>
              <a:t/>
            </a:r>
            <a:br>
              <a:rPr lang="en-US" altLang="en-US" dirty="0" smtClean="0"/>
            </a:br>
            <a:r>
              <a:rPr lang="en-US" altLang="en-US" dirty="0" smtClean="0"/>
              <a:t>SSH Operation</a:t>
            </a:r>
          </a:p>
        </p:txBody>
      </p:sp>
      <p:pic>
        <p:nvPicPr>
          <p:cNvPr id="8" name="Picture 7"/>
          <p:cNvPicPr>
            <a:picLocks noChangeAspect="1"/>
          </p:cNvPicPr>
          <p:nvPr/>
        </p:nvPicPr>
        <p:blipFill>
          <a:blip r:embed="rId3"/>
          <a:stretch>
            <a:fillRect/>
          </a:stretch>
        </p:blipFill>
        <p:spPr>
          <a:xfrm>
            <a:off x="5168684" y="2318751"/>
            <a:ext cx="3518115" cy="2414123"/>
          </a:xfrm>
          <a:prstGeom prst="rect">
            <a:avLst/>
          </a:prstGeom>
        </p:spPr>
      </p:pic>
      <p:sp>
        <p:nvSpPr>
          <p:cNvPr id="12" name="TextBox 11"/>
          <p:cNvSpPr txBox="1"/>
          <p:nvPr/>
        </p:nvSpPr>
        <p:spPr>
          <a:xfrm>
            <a:off x="1158378" y="2005823"/>
            <a:ext cx="2223750" cy="276999"/>
          </a:xfrm>
          <a:prstGeom prst="rect">
            <a:avLst/>
          </a:prstGeom>
          <a:noFill/>
        </p:spPr>
        <p:txBody>
          <a:bodyPr wrap="none" rtlCol="0">
            <a:spAutoFit/>
          </a:bodyPr>
          <a:lstStyle/>
          <a:p>
            <a:r>
              <a:rPr lang="en-US" sz="1200" b="1" dirty="0" smtClean="0">
                <a:solidFill>
                  <a:schemeClr val="accent1"/>
                </a:solidFill>
              </a:rPr>
              <a:t>Wireshark Capture of Telnet</a:t>
            </a:r>
            <a:endParaRPr lang="en-US" sz="1200" b="1" dirty="0">
              <a:solidFill>
                <a:schemeClr val="accent1"/>
              </a:solidFill>
            </a:endParaRPr>
          </a:p>
        </p:txBody>
      </p:sp>
      <p:sp>
        <p:nvSpPr>
          <p:cNvPr id="13" name="TextBox 12"/>
          <p:cNvSpPr txBox="1"/>
          <p:nvPr/>
        </p:nvSpPr>
        <p:spPr>
          <a:xfrm>
            <a:off x="5642554" y="2005823"/>
            <a:ext cx="2097305" cy="276999"/>
          </a:xfrm>
          <a:prstGeom prst="rect">
            <a:avLst/>
          </a:prstGeom>
          <a:noFill/>
        </p:spPr>
        <p:txBody>
          <a:bodyPr wrap="none" rtlCol="0">
            <a:spAutoFit/>
          </a:bodyPr>
          <a:lstStyle/>
          <a:p>
            <a:r>
              <a:rPr lang="en-US" sz="1200" b="1" dirty="0" smtClean="0">
                <a:solidFill>
                  <a:schemeClr val="accent1"/>
                </a:solidFill>
              </a:rPr>
              <a:t>Wireshark Capture of SSH</a:t>
            </a:r>
            <a:endParaRPr lang="en-US" sz="1200" b="1" dirty="0">
              <a:solidFill>
                <a:schemeClr val="accent1"/>
              </a:solidFill>
            </a:endParaRPr>
          </a:p>
        </p:txBody>
      </p:sp>
      <p:pic>
        <p:nvPicPr>
          <p:cNvPr id="2" name="Picture 1"/>
          <p:cNvPicPr>
            <a:picLocks noChangeAspect="1"/>
          </p:cNvPicPr>
          <p:nvPr/>
        </p:nvPicPr>
        <p:blipFill>
          <a:blip r:embed="rId4"/>
          <a:stretch>
            <a:fillRect/>
          </a:stretch>
        </p:blipFill>
        <p:spPr>
          <a:xfrm>
            <a:off x="502619" y="2282822"/>
            <a:ext cx="4156327" cy="2241275"/>
          </a:xfrm>
          <a:prstGeom prst="rect">
            <a:avLst/>
          </a:prstGeom>
        </p:spPr>
      </p:pic>
    </p:spTree>
    <p:extLst>
      <p:ext uri="{BB962C8B-B14F-4D97-AF65-F5344CB8AC3E}">
        <p14:creationId xmlns:p14="http://schemas.microsoft.com/office/powerpoint/2010/main" val="1300077134"/>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a:xfrm>
            <a:off x="144065" y="798944"/>
            <a:ext cx="8186274" cy="4155319"/>
          </a:xfrm>
        </p:spPr>
        <p:txBody>
          <a:bodyPr/>
          <a:lstStyle/>
          <a:p>
            <a:r>
              <a:rPr lang="en-US" altLang="en-US" dirty="0" smtClean="0"/>
              <a:t>A switch must have an IOS version (k9 at the end of the IOS file name) that includes cryptographic capabilities in order to configure and use SSH. </a:t>
            </a:r>
          </a:p>
          <a:p>
            <a:pPr lvl="1"/>
            <a:r>
              <a:rPr lang="en-US" altLang="en-US" dirty="0" smtClean="0"/>
              <a:t>Use the </a:t>
            </a:r>
            <a:r>
              <a:rPr lang="en-US" altLang="en-US" b="1" dirty="0" smtClean="0"/>
              <a:t>show version </a:t>
            </a:r>
            <a:r>
              <a:rPr lang="en-US" altLang="en-US" dirty="0" smtClean="0"/>
              <a:t>command to see the IOS version.</a:t>
            </a:r>
            <a:endParaRPr lang="en-CA" altLang="en-US" dirty="0" smtClean="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Secure Remote Access</a:t>
            </a:r>
            <a:r>
              <a:rPr lang="en-US" altLang="en-US" dirty="0" smtClean="0"/>
              <a:t/>
            </a:r>
            <a:br>
              <a:rPr lang="en-US" altLang="en-US" dirty="0" smtClean="0"/>
            </a:br>
            <a:r>
              <a:rPr lang="en-US" altLang="en-US" dirty="0" smtClean="0"/>
              <a:t>SSH Operation (Cont.)</a:t>
            </a:r>
          </a:p>
        </p:txBody>
      </p:sp>
      <p:pic>
        <p:nvPicPr>
          <p:cNvPr id="3" name="Picture 2"/>
          <p:cNvPicPr>
            <a:picLocks noChangeAspect="1"/>
          </p:cNvPicPr>
          <p:nvPr/>
        </p:nvPicPr>
        <p:blipFill rotWithShape="1">
          <a:blip r:embed="rId3"/>
          <a:srcRect l="1070"/>
          <a:stretch/>
        </p:blipFill>
        <p:spPr>
          <a:xfrm>
            <a:off x="1836548" y="1954500"/>
            <a:ext cx="4299649" cy="890729"/>
          </a:xfrm>
          <a:prstGeom prst="rect">
            <a:avLst/>
          </a:prstGeom>
        </p:spPr>
      </p:pic>
      <p:cxnSp>
        <p:nvCxnSpPr>
          <p:cNvPr id="5" name="Straight Arrow Connector 4"/>
          <p:cNvCxnSpPr/>
          <p:nvPr/>
        </p:nvCxnSpPr>
        <p:spPr>
          <a:xfrm flipH="1">
            <a:off x="5680129" y="1077133"/>
            <a:ext cx="92990" cy="1061633"/>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589482"/>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pPr marL="342900" indent="-342900">
              <a:buFont typeface="+mj-lt"/>
              <a:buAutoNum type="arabicPeriod"/>
            </a:pPr>
            <a:r>
              <a:rPr lang="en-US" altLang="en-US" dirty="0" smtClean="0"/>
              <a:t>Verify SSH support.</a:t>
            </a:r>
          </a:p>
          <a:p>
            <a:pPr marL="342900" indent="-342900">
              <a:buFont typeface="+mj-lt"/>
              <a:buAutoNum type="arabicPeriod"/>
            </a:pPr>
            <a:r>
              <a:rPr lang="en-US" altLang="en-US" dirty="0" smtClean="0">
                <a:solidFill>
                  <a:srgbClr val="000000"/>
                </a:solidFill>
              </a:rPr>
              <a:t>Configure the IP domain name.</a:t>
            </a:r>
          </a:p>
          <a:p>
            <a:pPr marL="342900" indent="-342900">
              <a:buFont typeface="+mj-lt"/>
              <a:buAutoNum type="arabicPeriod"/>
            </a:pPr>
            <a:r>
              <a:rPr lang="en-US" altLang="en-US" dirty="0" smtClean="0"/>
              <a:t>Generate RSA key pairs</a:t>
            </a:r>
            <a:r>
              <a:rPr lang="en-CA" altLang="en-US" dirty="0" smtClean="0"/>
              <a:t>.</a:t>
            </a:r>
          </a:p>
          <a:p>
            <a:pPr marL="342900" indent="-342900">
              <a:buFont typeface="+mj-lt"/>
              <a:buAutoNum type="arabicPeriod"/>
            </a:pPr>
            <a:r>
              <a:rPr lang="en-CA" altLang="en-US" dirty="0" smtClean="0"/>
              <a:t>Configure user authentication.</a:t>
            </a:r>
          </a:p>
          <a:p>
            <a:pPr marL="342900" indent="-342900">
              <a:buFont typeface="+mj-lt"/>
              <a:buAutoNum type="arabicPeriod"/>
            </a:pPr>
            <a:r>
              <a:rPr lang="en-CA" altLang="en-US" dirty="0" smtClean="0"/>
              <a:t>Configure the </a:t>
            </a:r>
            <a:r>
              <a:rPr lang="en-CA" altLang="en-US" dirty="0" err="1" smtClean="0"/>
              <a:t>vty</a:t>
            </a:r>
            <a:r>
              <a:rPr lang="en-CA" altLang="en-US" dirty="0" smtClean="0"/>
              <a:t> lines.</a:t>
            </a:r>
          </a:p>
          <a:p>
            <a:pPr marL="342900" indent="-342900">
              <a:buFont typeface="+mj-lt"/>
              <a:buAutoNum type="arabicPeriod"/>
            </a:pPr>
            <a:r>
              <a:rPr lang="en-CA" altLang="en-US" dirty="0" smtClean="0"/>
              <a:t>Enable SSH version 2.</a:t>
            </a:r>
            <a:endParaRPr lang="en-US" altLang="en-US" dirty="0" smtClean="0"/>
          </a:p>
        </p:txBody>
      </p:sp>
      <p:sp>
        <p:nvSpPr>
          <p:cNvPr id="54275" name="Rectangle 2"/>
          <p:cNvSpPr>
            <a:spLocks noGrp="1" noChangeArrowheads="1"/>
          </p:cNvSpPr>
          <p:nvPr>
            <p:ph type="title"/>
          </p:nvPr>
        </p:nvSpPr>
        <p:spPr/>
        <p:txBody>
          <a:bodyPr/>
          <a:lstStyle/>
          <a:p>
            <a:r>
              <a:rPr lang="en-US" altLang="en-US" sz="1600" dirty="0" smtClean="0"/>
              <a:t>Secure Remote Access</a:t>
            </a:r>
            <a:r>
              <a:rPr lang="en-US" altLang="en-US" dirty="0" smtClean="0"/>
              <a:t/>
            </a:r>
            <a:br>
              <a:rPr lang="en-US" altLang="en-US" dirty="0" smtClean="0"/>
            </a:br>
            <a:r>
              <a:rPr lang="en-US" altLang="en-US" dirty="0" smtClean="0"/>
              <a:t>Configuring SSH</a:t>
            </a:r>
          </a:p>
        </p:txBody>
      </p:sp>
      <p:pic>
        <p:nvPicPr>
          <p:cNvPr id="3" name="Picture 2"/>
          <p:cNvPicPr>
            <a:picLocks noChangeAspect="1"/>
          </p:cNvPicPr>
          <p:nvPr/>
        </p:nvPicPr>
        <p:blipFill>
          <a:blip r:embed="rId3"/>
          <a:stretch>
            <a:fillRect/>
          </a:stretch>
        </p:blipFill>
        <p:spPr>
          <a:xfrm>
            <a:off x="3251495" y="1556289"/>
            <a:ext cx="4314825" cy="3162300"/>
          </a:xfrm>
          <a:prstGeom prst="rect">
            <a:avLst/>
          </a:prstGeom>
        </p:spPr>
      </p:pic>
      <p:sp>
        <p:nvSpPr>
          <p:cNvPr id="4" name="Oval Callout 3"/>
          <p:cNvSpPr/>
          <p:nvPr/>
        </p:nvSpPr>
        <p:spPr>
          <a:xfrm>
            <a:off x="5230678" y="77493"/>
            <a:ext cx="3301139" cy="1022888"/>
          </a:xfrm>
          <a:prstGeom prst="wedgeEllipseCallout">
            <a:avLst>
              <a:gd name="adj1" fmla="val -19223"/>
              <a:gd name="adj2" fmla="val 118392"/>
            </a:avLst>
          </a:prstGeom>
          <a:solidFill>
            <a:schemeClr val="accent5">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bg1"/>
                </a:solidFill>
              </a:rPr>
              <a:t>Commonly forgotten command that is used in key generation</a:t>
            </a:r>
          </a:p>
        </p:txBody>
      </p:sp>
      <p:sp>
        <p:nvSpPr>
          <p:cNvPr id="9" name="Striped Right Arrow 8"/>
          <p:cNvSpPr/>
          <p:nvPr/>
        </p:nvSpPr>
        <p:spPr>
          <a:xfrm flipH="1">
            <a:off x="6803754" y="3246894"/>
            <a:ext cx="2146516" cy="604433"/>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Default is to accept both Telnet and SSH (transport input all)</a:t>
            </a:r>
          </a:p>
        </p:txBody>
      </p:sp>
      <p:sp>
        <p:nvSpPr>
          <p:cNvPr id="5" name="Curved Right Arrow 4"/>
          <p:cNvSpPr/>
          <p:nvPr/>
        </p:nvSpPr>
        <p:spPr>
          <a:xfrm flipV="1">
            <a:off x="2882685" y="3107410"/>
            <a:ext cx="356461" cy="643180"/>
          </a:xfrm>
          <a:prstGeom prst="curv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chemeClr val="tx1"/>
              </a:solidFill>
            </a:endParaRPr>
          </a:p>
        </p:txBody>
      </p:sp>
      <p:sp>
        <p:nvSpPr>
          <p:cNvPr id="6" name="TextBox 5"/>
          <p:cNvSpPr txBox="1"/>
          <p:nvPr/>
        </p:nvSpPr>
        <p:spPr>
          <a:xfrm>
            <a:off x="147234" y="3487119"/>
            <a:ext cx="2650210" cy="954107"/>
          </a:xfrm>
          <a:prstGeom prst="rect">
            <a:avLst/>
          </a:prstGeom>
          <a:ln/>
        </p:spPr>
        <p:style>
          <a:lnRef idx="0">
            <a:schemeClr val="accent6"/>
          </a:lnRef>
          <a:fillRef idx="3">
            <a:schemeClr val="accent6"/>
          </a:fillRef>
          <a:effectRef idx="3">
            <a:schemeClr val="accent6"/>
          </a:effectRef>
          <a:fontRef idx="minor">
            <a:schemeClr val="lt1"/>
          </a:fontRef>
        </p:style>
        <p:txBody>
          <a:bodyPr wrap="square" rtlCol="0">
            <a:spAutoFit/>
          </a:bodyPr>
          <a:lstStyle/>
          <a:p>
            <a:pPr algn="ctr"/>
            <a:r>
              <a:rPr lang="en-US" sz="1400" dirty="0" smtClean="0">
                <a:solidFill>
                  <a:srgbClr val="000000"/>
                </a:solidFill>
              </a:rPr>
              <a:t>The </a:t>
            </a:r>
            <a:r>
              <a:rPr lang="en-US" sz="1400" dirty="0" smtClean="0">
                <a:solidFill>
                  <a:srgbClr val="000000"/>
                </a:solidFill>
                <a:latin typeface="Courier New" panose="02070309020205020404" pitchFamily="49" charset="0"/>
                <a:cs typeface="Courier New" panose="02070309020205020404" pitchFamily="49" charset="0"/>
              </a:rPr>
              <a:t>login local </a:t>
            </a:r>
            <a:r>
              <a:rPr lang="en-US" sz="1400" dirty="0" smtClean="0">
                <a:solidFill>
                  <a:srgbClr val="000000"/>
                </a:solidFill>
              </a:rPr>
              <a:t>command forces the use of the local database for username/</a:t>
            </a:r>
            <a:br>
              <a:rPr lang="en-US" sz="1400" dirty="0" smtClean="0">
                <a:solidFill>
                  <a:srgbClr val="000000"/>
                </a:solidFill>
              </a:rPr>
            </a:br>
            <a:r>
              <a:rPr lang="en-US" sz="1400" dirty="0" smtClean="0">
                <a:solidFill>
                  <a:srgbClr val="000000"/>
                </a:solidFill>
              </a:rPr>
              <a:t>password.</a:t>
            </a:r>
            <a:endParaRPr lang="en-US" sz="1400" dirty="0">
              <a:solidFill>
                <a:srgbClr val="000000"/>
              </a:solidFill>
            </a:endParaRPr>
          </a:p>
        </p:txBody>
      </p:sp>
    </p:spTree>
    <p:extLst>
      <p:ext uri="{BB962C8B-B14F-4D97-AF65-F5344CB8AC3E}">
        <p14:creationId xmlns:p14="http://schemas.microsoft.com/office/powerpoint/2010/main" val="180593135"/>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smtClean="0"/>
              <a:t>On the PC, connect to the switch using SSH.</a:t>
            </a:r>
            <a:endParaRPr lang="en-CA" altLang="en-US" dirty="0" smtClean="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Secure Remote Access</a:t>
            </a:r>
            <a:r>
              <a:rPr lang="en-US" altLang="en-US" dirty="0" smtClean="0"/>
              <a:t/>
            </a:r>
            <a:br>
              <a:rPr lang="en-US" altLang="en-US" dirty="0" smtClean="0"/>
            </a:br>
            <a:r>
              <a:rPr lang="en-US" altLang="en-US" dirty="0" smtClean="0"/>
              <a:t>Verifying SSH</a:t>
            </a:r>
          </a:p>
        </p:txBody>
      </p:sp>
      <p:pic>
        <p:nvPicPr>
          <p:cNvPr id="3" name="Picture 2"/>
          <p:cNvPicPr>
            <a:picLocks noChangeAspect="1"/>
          </p:cNvPicPr>
          <p:nvPr/>
        </p:nvPicPr>
        <p:blipFill>
          <a:blip r:embed="rId3"/>
          <a:stretch>
            <a:fillRect/>
          </a:stretch>
        </p:blipFill>
        <p:spPr>
          <a:xfrm>
            <a:off x="178230" y="1208805"/>
            <a:ext cx="3054230" cy="3206271"/>
          </a:xfrm>
          <a:prstGeom prst="rect">
            <a:avLst/>
          </a:prstGeom>
        </p:spPr>
      </p:pic>
      <p:pic>
        <p:nvPicPr>
          <p:cNvPr id="4" name="Picture 3"/>
          <p:cNvPicPr>
            <a:picLocks noChangeAspect="1"/>
          </p:cNvPicPr>
          <p:nvPr/>
        </p:nvPicPr>
        <p:blipFill>
          <a:blip r:embed="rId4"/>
          <a:stretch>
            <a:fillRect/>
          </a:stretch>
        </p:blipFill>
        <p:spPr>
          <a:xfrm>
            <a:off x="1332284" y="3773836"/>
            <a:ext cx="1670674" cy="1191028"/>
          </a:xfrm>
          <a:prstGeom prst="rect">
            <a:avLst/>
          </a:prstGeom>
        </p:spPr>
      </p:pic>
      <p:pic>
        <p:nvPicPr>
          <p:cNvPr id="5" name="Picture 4"/>
          <p:cNvPicPr>
            <a:picLocks noChangeAspect="1"/>
          </p:cNvPicPr>
          <p:nvPr/>
        </p:nvPicPr>
        <p:blipFill>
          <a:blip r:embed="rId5"/>
          <a:stretch>
            <a:fillRect/>
          </a:stretch>
        </p:blipFill>
        <p:spPr>
          <a:xfrm>
            <a:off x="4362776" y="1209974"/>
            <a:ext cx="4285281" cy="2871890"/>
          </a:xfrm>
          <a:prstGeom prst="rect">
            <a:avLst/>
          </a:prstGeom>
        </p:spPr>
      </p:pic>
      <p:sp>
        <p:nvSpPr>
          <p:cNvPr id="6" name="Oval 5"/>
          <p:cNvSpPr/>
          <p:nvPr/>
        </p:nvSpPr>
        <p:spPr>
          <a:xfrm>
            <a:off x="2123268" y="2774194"/>
            <a:ext cx="325464" cy="216976"/>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Oval 10"/>
          <p:cNvSpPr/>
          <p:nvPr/>
        </p:nvSpPr>
        <p:spPr>
          <a:xfrm>
            <a:off x="1283776" y="2562383"/>
            <a:ext cx="638013" cy="219559"/>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Striped Right Arrow 11"/>
          <p:cNvSpPr/>
          <p:nvPr/>
        </p:nvSpPr>
        <p:spPr>
          <a:xfrm rot="20820809" flipH="1">
            <a:off x="1924296" y="2068877"/>
            <a:ext cx="1777313" cy="532545"/>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solidFill>
                  <a:schemeClr val="bg1"/>
                </a:solidFill>
              </a:rPr>
              <a:t>Switch IP address</a:t>
            </a:r>
          </a:p>
        </p:txBody>
      </p:sp>
      <p:sp>
        <p:nvSpPr>
          <p:cNvPr id="13" name="Rectangle 34"/>
          <p:cNvSpPr txBox="1">
            <a:spLocks noChangeArrowheads="1"/>
          </p:cNvSpPr>
          <p:nvPr/>
        </p:nvSpPr>
        <p:spPr bwMode="auto">
          <a:xfrm>
            <a:off x="4680491" y="4151504"/>
            <a:ext cx="3828082" cy="497985"/>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solidFill>
                  <a:srgbClr val="000000"/>
                </a:solidFill>
              </a:rPr>
              <a:t>The PC is using SSH to communicate and issue commands on the switch.</a:t>
            </a: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277070249"/>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Secure Remote Access</a:t>
            </a:r>
            <a:r>
              <a:rPr lang="en-US" altLang="en-US" dirty="0" smtClean="0"/>
              <a:t/>
            </a:r>
            <a:br>
              <a:rPr lang="en-US" altLang="en-US" dirty="0" smtClean="0"/>
            </a:br>
            <a:r>
              <a:rPr lang="en-US" altLang="en-US" dirty="0" smtClean="0"/>
              <a:t>Packet Tracer – Configuring SSH</a:t>
            </a:r>
          </a:p>
        </p:txBody>
      </p:sp>
      <p:pic>
        <p:nvPicPr>
          <p:cNvPr id="4" name="Picture 3"/>
          <p:cNvPicPr>
            <a:picLocks noChangeAspect="1"/>
          </p:cNvPicPr>
          <p:nvPr/>
        </p:nvPicPr>
        <p:blipFill>
          <a:blip r:embed="rId3"/>
          <a:stretch>
            <a:fillRect/>
          </a:stretch>
        </p:blipFill>
        <p:spPr>
          <a:xfrm>
            <a:off x="1883043" y="836156"/>
            <a:ext cx="5064381" cy="3850144"/>
          </a:xfrm>
          <a:prstGeom prst="rect">
            <a:avLst/>
          </a:prstGeom>
        </p:spPr>
      </p:pic>
    </p:spTree>
    <p:extLst>
      <p:ext uri="{BB962C8B-B14F-4D97-AF65-F5344CB8AC3E}">
        <p14:creationId xmlns:p14="http://schemas.microsoft.com/office/powerpoint/2010/main" val="3200827532"/>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Secure Unused Ports</a:t>
            </a:r>
          </a:p>
        </p:txBody>
      </p:sp>
      <p:sp>
        <p:nvSpPr>
          <p:cNvPr id="2" name="Right Arrow 1"/>
          <p:cNvSpPr/>
          <p:nvPr/>
        </p:nvSpPr>
        <p:spPr>
          <a:xfrm>
            <a:off x="271220" y="2123722"/>
            <a:ext cx="3080767" cy="1806554"/>
          </a:xfrm>
          <a:prstGeom prst="rightArrow">
            <a:avLst>
              <a:gd name="adj1" fmla="val 50000"/>
              <a:gd name="adj2" fmla="val 49665"/>
            </a:avLst>
          </a:prstGeom>
          <a:solidFill>
            <a:schemeClr val="accent5">
              <a:lumMod val="50000"/>
            </a:schemeClr>
          </a:solidFill>
          <a:ln/>
        </p:spPr>
        <p:style>
          <a:lnRef idx="0">
            <a:schemeClr val="accent6"/>
          </a:lnRef>
          <a:fillRef idx="3">
            <a:schemeClr val="accent6"/>
          </a:fillRef>
          <a:effectRef idx="3">
            <a:schemeClr val="accent6"/>
          </a:effectRef>
          <a:fontRef idx="minor">
            <a:schemeClr val="lt1"/>
          </a:fontRef>
        </p:style>
        <p:txBody>
          <a:bodyPr rtlCol="0" anchor="ctr"/>
          <a:lstStyle/>
          <a:p>
            <a:r>
              <a:rPr lang="en-US" sz="1200" dirty="0" smtClean="0">
                <a:solidFill>
                  <a:schemeClr val="bg1"/>
                </a:solidFill>
              </a:rPr>
              <a:t>The </a:t>
            </a:r>
            <a:r>
              <a:rPr lang="en-US" sz="1200" b="1" dirty="0" smtClean="0">
                <a:solidFill>
                  <a:schemeClr val="bg1"/>
                </a:solidFill>
                <a:latin typeface="Courier New" panose="02070309020205020404" pitchFamily="49" charset="0"/>
                <a:cs typeface="Courier New" panose="02070309020205020404" pitchFamily="49" charset="0"/>
              </a:rPr>
              <a:t>interface range </a:t>
            </a:r>
            <a:r>
              <a:rPr lang="en-US" sz="1200" dirty="0" smtClean="0">
                <a:solidFill>
                  <a:schemeClr val="bg1"/>
                </a:solidFill>
              </a:rPr>
              <a:t>command can be used to apply a configuration to several switch ports at one time.</a:t>
            </a:r>
          </a:p>
        </p:txBody>
      </p:sp>
      <p:pic>
        <p:nvPicPr>
          <p:cNvPr id="4" name="Picture 3"/>
          <p:cNvPicPr>
            <a:picLocks noChangeAspect="1"/>
          </p:cNvPicPr>
          <p:nvPr/>
        </p:nvPicPr>
        <p:blipFill>
          <a:blip r:embed="rId3"/>
          <a:stretch>
            <a:fillRect/>
          </a:stretch>
        </p:blipFill>
        <p:spPr>
          <a:xfrm>
            <a:off x="3518114" y="794738"/>
            <a:ext cx="5165003" cy="3690083"/>
          </a:xfrm>
          <a:prstGeom prst="rect">
            <a:avLst/>
          </a:prstGeom>
        </p:spPr>
      </p:pic>
    </p:spTree>
    <p:extLst>
      <p:ext uri="{BB962C8B-B14F-4D97-AF65-F5344CB8AC3E}">
        <p14:creationId xmlns:p14="http://schemas.microsoft.com/office/powerpoint/2010/main" val="201822986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smtClean="0">
                <a:solidFill>
                  <a:srgbClr val="000000"/>
                </a:solidFill>
              </a:rPr>
              <a:t>Port security limits the number of valid MAC addresses allowed to transmit data through a switch port.</a:t>
            </a:r>
          </a:p>
          <a:p>
            <a:pPr lvl="1"/>
            <a:r>
              <a:rPr lang="en-US" altLang="en-US" dirty="0" smtClean="0"/>
              <a:t>If a port has port security enabled and an unknown MAC address sends data, the switch presents a security violation.</a:t>
            </a:r>
          </a:p>
          <a:p>
            <a:pPr lvl="1"/>
            <a:r>
              <a:rPr lang="en-US" altLang="en-US" dirty="0" smtClean="0"/>
              <a:t>Default number of secure MAC addresses allowed is 1.</a:t>
            </a:r>
          </a:p>
          <a:p>
            <a:r>
              <a:rPr lang="en-US" altLang="en-US" dirty="0" smtClean="0">
                <a:solidFill>
                  <a:srgbClr val="000000"/>
                </a:solidFill>
              </a:rPr>
              <a:t>Methods use to configure MAC addresses within port security:</a:t>
            </a:r>
          </a:p>
          <a:p>
            <a:pPr lvl="1"/>
            <a:r>
              <a:rPr lang="en-US" altLang="en-US" dirty="0" smtClean="0"/>
              <a:t>Static secure MAC addresses – manually configure</a:t>
            </a:r>
          </a:p>
          <a:p>
            <a:pPr marL="142875" lvl="1" indent="0">
              <a:buNone/>
            </a:pPr>
            <a:r>
              <a:rPr lang="en-US" altLang="en-US" dirty="0" smtClean="0">
                <a:latin typeface="Courier New" panose="02070309020205020404" pitchFamily="49" charset="0"/>
                <a:cs typeface="Courier New" panose="02070309020205020404" pitchFamily="49" charset="0"/>
              </a:rPr>
              <a:t>     </a:t>
            </a:r>
            <a:r>
              <a:rPr lang="en-US" altLang="en-US" b="1" dirty="0" err="1" smtClean="0">
                <a:latin typeface="+mj-lt"/>
                <a:cs typeface="Courier New" panose="02070309020205020404" pitchFamily="49" charset="0"/>
              </a:rPr>
              <a:t>s</a:t>
            </a:r>
            <a:r>
              <a:rPr lang="en-US" altLang="en-US" b="1" dirty="0" err="1" smtClean="0">
                <a:solidFill>
                  <a:srgbClr val="000000"/>
                </a:solidFill>
                <a:latin typeface="+mj-lt"/>
                <a:cs typeface="Courier New" panose="02070309020205020404" pitchFamily="49" charset="0"/>
              </a:rPr>
              <a:t>witchport</a:t>
            </a:r>
            <a:r>
              <a:rPr lang="en-US" altLang="en-US" b="1" dirty="0" smtClean="0">
                <a:solidFill>
                  <a:srgbClr val="000000"/>
                </a:solidFill>
                <a:latin typeface="+mj-lt"/>
                <a:cs typeface="Courier New" panose="02070309020205020404" pitchFamily="49" charset="0"/>
              </a:rPr>
              <a:t> port-security mac-address </a:t>
            </a:r>
            <a:r>
              <a:rPr lang="en-US" altLang="en-US" b="1" i="1" dirty="0" err="1" smtClean="0">
                <a:solidFill>
                  <a:srgbClr val="000000"/>
                </a:solidFill>
                <a:latin typeface="+mj-lt"/>
                <a:cs typeface="Courier New" panose="02070309020205020404" pitchFamily="49" charset="0"/>
              </a:rPr>
              <a:t>mac-address</a:t>
            </a:r>
            <a:r>
              <a:rPr lang="en-US" altLang="en-US" i="1" dirty="0" smtClean="0">
                <a:solidFill>
                  <a:srgbClr val="000000"/>
                </a:solidFill>
                <a:latin typeface="Courier New" panose="02070309020205020404" pitchFamily="49" charset="0"/>
                <a:cs typeface="Courier New" panose="02070309020205020404" pitchFamily="49" charset="0"/>
              </a:rPr>
              <a:t> </a:t>
            </a:r>
            <a:endParaRPr lang="en-US" altLang="en-US" dirty="0">
              <a:latin typeface="Courier New" panose="02070309020205020404" pitchFamily="49" charset="0"/>
              <a:cs typeface="Courier New" panose="02070309020205020404" pitchFamily="49" charset="0"/>
            </a:endParaRPr>
          </a:p>
          <a:p>
            <a:pPr lvl="1"/>
            <a:r>
              <a:rPr lang="en-US" altLang="en-US" dirty="0" smtClean="0">
                <a:solidFill>
                  <a:srgbClr val="000000"/>
                </a:solidFill>
              </a:rPr>
              <a:t>Dynamic secure MAC addresses – dynamically learned and removed if the switch restarts</a:t>
            </a:r>
          </a:p>
          <a:p>
            <a:pPr lvl="1"/>
            <a:r>
              <a:rPr lang="en-US" altLang="en-US" dirty="0" smtClean="0"/>
              <a:t>Sticky secure MAC addresses – dynamically learned and added to the running configuration (which can later be saved to the startup-</a:t>
            </a:r>
            <a:r>
              <a:rPr lang="en-US" altLang="en-US" dirty="0" err="1" smtClean="0"/>
              <a:t>config</a:t>
            </a:r>
            <a:r>
              <a:rPr lang="en-US" altLang="en-US" dirty="0" smtClean="0"/>
              <a:t> to permanently retain the MAC addresses)</a:t>
            </a:r>
          </a:p>
          <a:p>
            <a:pPr marL="142875" lvl="1" indent="0">
              <a:buNone/>
            </a:pPr>
            <a:r>
              <a:rPr lang="en-US" altLang="en-US" dirty="0" smtClean="0">
                <a:latin typeface="Courier New" panose="02070309020205020404" pitchFamily="49" charset="0"/>
                <a:cs typeface="Courier New" panose="02070309020205020404" pitchFamily="49" charset="0"/>
              </a:rPr>
              <a:t>     </a:t>
            </a:r>
            <a:r>
              <a:rPr lang="en-US" altLang="en-US" b="1" dirty="0" err="1">
                <a:cs typeface="Courier New" panose="02070309020205020404" pitchFamily="49" charset="0"/>
              </a:rPr>
              <a:t>switchport</a:t>
            </a:r>
            <a:r>
              <a:rPr lang="en-US" altLang="en-US" b="1" dirty="0">
                <a:cs typeface="Courier New" panose="02070309020205020404" pitchFamily="49" charset="0"/>
              </a:rPr>
              <a:t> port-security </a:t>
            </a:r>
            <a:r>
              <a:rPr lang="en-US" altLang="en-US" b="1" dirty="0" smtClean="0">
                <a:cs typeface="Courier New" panose="02070309020205020404" pitchFamily="49" charset="0"/>
              </a:rPr>
              <a:t>mac-address sticky </a:t>
            </a:r>
            <a:r>
              <a:rPr lang="en-US" altLang="en-US" b="1" i="1" dirty="0" smtClean="0">
                <a:cs typeface="Courier New" panose="02070309020205020404" pitchFamily="49" charset="0"/>
              </a:rPr>
              <a:t>mac-address</a:t>
            </a:r>
          </a:p>
          <a:p>
            <a:pPr marL="142875" lvl="1" indent="0">
              <a:buNone/>
            </a:pPr>
            <a:r>
              <a:rPr lang="en-CA" altLang="en-US" b="1" dirty="0"/>
              <a:t>Note</a:t>
            </a:r>
            <a:r>
              <a:rPr lang="en-CA" altLang="en-US" dirty="0"/>
              <a:t>: </a:t>
            </a:r>
            <a:r>
              <a:rPr lang="en-CA" altLang="en-US" dirty="0" smtClean="0"/>
              <a:t>Disabling sticky learning converts sticky MAC addresses to dynamic secure addresses and removes them from the running-</a:t>
            </a:r>
            <a:r>
              <a:rPr lang="en-CA" altLang="en-US" dirty="0" err="1" smtClean="0"/>
              <a:t>config</a:t>
            </a:r>
            <a:r>
              <a:rPr lang="en-CA" altLang="en-US" dirty="0" smtClean="0"/>
              <a:t>.</a:t>
            </a:r>
            <a:endParaRPr lang="en-CA" altLang="en-US" dirty="0"/>
          </a:p>
          <a:p>
            <a:pPr marL="142875" lvl="1" indent="0">
              <a:buNone/>
            </a:pPr>
            <a:endParaRPr lang="en-US" altLang="en-US" dirty="0" smtClean="0">
              <a:solidFill>
                <a:srgbClr val="000000"/>
              </a:solidFill>
              <a:latin typeface="Courier New" panose="02070309020205020404" pitchFamily="49" charset="0"/>
              <a:cs typeface="Courier New" panose="02070309020205020404" pitchFamily="49" charset="0"/>
            </a:endParaRPr>
          </a:p>
          <a:p>
            <a:pPr lvl="1"/>
            <a:endParaRPr lang="en-US" altLang="en-US" dirty="0" smtClean="0">
              <a:solidFill>
                <a:srgbClr val="000000"/>
              </a:solidFill>
            </a:endParaRPr>
          </a:p>
          <a:p>
            <a:pPr marL="142875" lvl="1" indent="0">
              <a:buNone/>
            </a:pPr>
            <a:endParaRPr lang="en-CA" altLang="en-US" dirty="0" smtClean="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Port Security: Operation</a:t>
            </a:r>
          </a:p>
        </p:txBody>
      </p:sp>
    </p:spTree>
    <p:extLst>
      <p:ext uri="{BB962C8B-B14F-4D97-AF65-F5344CB8AC3E}">
        <p14:creationId xmlns:p14="http://schemas.microsoft.com/office/powerpoint/2010/main" val="1146798937"/>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sz="1400" dirty="0" smtClean="0"/>
              <a:t>Protect – data from unknown source MAC addresses are dropped; a security notification </a:t>
            </a:r>
            <a:r>
              <a:rPr lang="en-US" altLang="en-US" sz="1400" b="1" dirty="0" smtClean="0">
                <a:solidFill>
                  <a:schemeClr val="accent4"/>
                </a:solidFill>
              </a:rPr>
              <a:t>IS NOT </a:t>
            </a:r>
            <a:r>
              <a:rPr lang="en-US" altLang="en-US" sz="1400" dirty="0" smtClean="0"/>
              <a:t>presented by the switch</a:t>
            </a:r>
          </a:p>
          <a:p>
            <a:r>
              <a:rPr lang="en-US" altLang="en-US" sz="1400" dirty="0" smtClean="0">
                <a:solidFill>
                  <a:srgbClr val="000000"/>
                </a:solidFill>
              </a:rPr>
              <a:t>Restrict - </a:t>
            </a:r>
            <a:r>
              <a:rPr lang="en-US" altLang="en-US" sz="1400" dirty="0"/>
              <a:t>data from unknown source MAC addresses are dropped; </a:t>
            </a:r>
            <a:r>
              <a:rPr lang="en-US" altLang="en-US" sz="1400" dirty="0" smtClean="0"/>
              <a:t>a </a:t>
            </a:r>
            <a:r>
              <a:rPr lang="en-US" altLang="en-US" sz="1400" dirty="0"/>
              <a:t>security notification </a:t>
            </a:r>
            <a:r>
              <a:rPr lang="en-US" altLang="en-US" sz="1400" b="1" dirty="0" smtClean="0">
                <a:solidFill>
                  <a:schemeClr val="accent4"/>
                </a:solidFill>
              </a:rPr>
              <a:t>IS</a:t>
            </a:r>
            <a:r>
              <a:rPr lang="en-US" altLang="en-US" sz="1400" dirty="0" smtClean="0"/>
              <a:t> </a:t>
            </a:r>
            <a:r>
              <a:rPr lang="en-US" altLang="en-US" sz="1400" dirty="0"/>
              <a:t>presented by the </a:t>
            </a:r>
            <a:r>
              <a:rPr lang="en-US" altLang="en-US" sz="1400" dirty="0" smtClean="0"/>
              <a:t>switch and the violation counter increments.</a:t>
            </a:r>
          </a:p>
          <a:p>
            <a:r>
              <a:rPr lang="en-US" altLang="en-US" sz="1400" dirty="0" smtClean="0"/>
              <a:t>Shutdown – (default mode) interface becomes error-disabled and port LED turns off. The violation counter increments. Issues the shutdown and then the no shutdown command on the interface to bring it out of the error-disabled </a:t>
            </a:r>
            <a:r>
              <a:rPr lang="en-US" altLang="en-US" dirty="0" smtClean="0"/>
              <a:t>state.</a:t>
            </a:r>
            <a:endParaRPr lang="en-US" altLang="en-US" dirty="0"/>
          </a:p>
          <a:p>
            <a:pPr lvl="1"/>
            <a:endParaRPr lang="en-CA" altLang="en-US" dirty="0" smtClean="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Port Security: Violation Modes</a:t>
            </a:r>
          </a:p>
        </p:txBody>
      </p:sp>
      <p:pic>
        <p:nvPicPr>
          <p:cNvPr id="3" name="Picture 2"/>
          <p:cNvPicPr>
            <a:picLocks noChangeAspect="1"/>
          </p:cNvPicPr>
          <p:nvPr/>
        </p:nvPicPr>
        <p:blipFill rotWithShape="1">
          <a:blip r:embed="rId3"/>
          <a:srcRect l="406" t="23175"/>
          <a:stretch/>
        </p:blipFill>
        <p:spPr>
          <a:xfrm>
            <a:off x="1263302" y="2643902"/>
            <a:ext cx="6550939" cy="1194094"/>
          </a:xfrm>
          <a:prstGeom prst="rect">
            <a:avLst/>
          </a:prstGeom>
        </p:spPr>
      </p:pic>
      <p:pic>
        <p:nvPicPr>
          <p:cNvPr id="4" name="Picture 3"/>
          <p:cNvPicPr>
            <a:picLocks noChangeAspect="1"/>
          </p:cNvPicPr>
          <p:nvPr/>
        </p:nvPicPr>
        <p:blipFill>
          <a:blip r:embed="rId4"/>
          <a:stretch>
            <a:fillRect/>
          </a:stretch>
        </p:blipFill>
        <p:spPr>
          <a:xfrm>
            <a:off x="1488523" y="3925614"/>
            <a:ext cx="5242463" cy="875716"/>
          </a:xfrm>
          <a:prstGeom prst="rect">
            <a:avLst/>
          </a:prstGeom>
        </p:spPr>
      </p:pic>
    </p:spTree>
    <p:extLst>
      <p:ext uri="{BB962C8B-B14F-4D97-AF65-F5344CB8AC3E}">
        <p14:creationId xmlns:p14="http://schemas.microsoft.com/office/powerpoint/2010/main" val="48636305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t>5</a:t>
            </a:r>
            <a:r>
              <a:rPr lang="en-US" dirty="0" smtClean="0"/>
              <a:t>.1 Configure a Switch with Initial Settings</a:t>
            </a:r>
            <a:endParaRPr lang="en-US" dirty="0"/>
          </a:p>
        </p:txBody>
      </p:sp>
    </p:spTree>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Port Security: Configuring</a:t>
            </a:r>
          </a:p>
        </p:txBody>
      </p:sp>
      <p:pic>
        <p:nvPicPr>
          <p:cNvPr id="3" name="Picture 2"/>
          <p:cNvPicPr>
            <a:picLocks noChangeAspect="1"/>
          </p:cNvPicPr>
          <p:nvPr/>
        </p:nvPicPr>
        <p:blipFill rotWithShape="1">
          <a:blip r:embed="rId3"/>
          <a:srcRect t="2483"/>
          <a:stretch/>
        </p:blipFill>
        <p:spPr>
          <a:xfrm>
            <a:off x="674176" y="1183012"/>
            <a:ext cx="7761018" cy="1482454"/>
          </a:xfrm>
          <a:prstGeom prst="rect">
            <a:avLst/>
          </a:prstGeom>
        </p:spPr>
      </p:pic>
    </p:spTree>
    <p:extLst>
      <p:ext uri="{BB962C8B-B14F-4D97-AF65-F5344CB8AC3E}">
        <p14:creationId xmlns:p14="http://schemas.microsoft.com/office/powerpoint/2010/main" val="4102167424"/>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smtClean="0">
                <a:solidFill>
                  <a:srgbClr val="000000"/>
                </a:solidFill>
              </a:rPr>
              <a:t>Before configuring port-security features, place the port in access mode and use the </a:t>
            </a:r>
            <a:r>
              <a:rPr lang="en-US" altLang="en-US" b="1" dirty="0" err="1" smtClean="0"/>
              <a:t>switchport</a:t>
            </a:r>
            <a:r>
              <a:rPr lang="en-US" altLang="en-US" b="1" dirty="0" smtClean="0"/>
              <a:t> port-security </a:t>
            </a:r>
            <a:r>
              <a:rPr lang="en-US" altLang="en-US" dirty="0" smtClean="0"/>
              <a:t>interface configuration command to enable port security on an interface.</a:t>
            </a:r>
          </a:p>
        </p:txBody>
      </p:sp>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Port Security: Configuring (Cont.)</a:t>
            </a:r>
          </a:p>
        </p:txBody>
      </p:sp>
      <p:pic>
        <p:nvPicPr>
          <p:cNvPr id="2" name="Picture 1"/>
          <p:cNvPicPr>
            <a:picLocks noChangeAspect="1"/>
          </p:cNvPicPr>
          <p:nvPr/>
        </p:nvPicPr>
        <p:blipFill>
          <a:blip r:embed="rId3"/>
          <a:stretch>
            <a:fillRect/>
          </a:stretch>
        </p:blipFill>
        <p:spPr>
          <a:xfrm>
            <a:off x="1611824" y="1566030"/>
            <a:ext cx="4481380" cy="3058277"/>
          </a:xfrm>
          <a:prstGeom prst="rect">
            <a:avLst/>
          </a:prstGeom>
        </p:spPr>
      </p:pic>
      <p:sp>
        <p:nvSpPr>
          <p:cNvPr id="7" name="Striped Right Arrow 6"/>
          <p:cNvSpPr/>
          <p:nvPr/>
        </p:nvSpPr>
        <p:spPr>
          <a:xfrm rot="19834916" flipH="1">
            <a:off x="5594088" y="3158076"/>
            <a:ext cx="2882128" cy="792235"/>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rPr>
              <a:t>Most common configuration error is to forget this command!</a:t>
            </a:r>
          </a:p>
        </p:txBody>
      </p:sp>
    </p:spTree>
    <p:extLst>
      <p:ext uri="{BB962C8B-B14F-4D97-AF65-F5344CB8AC3E}">
        <p14:creationId xmlns:p14="http://schemas.microsoft.com/office/powerpoint/2010/main" val="277764721"/>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Port Security: Configuring (Cont.)</a:t>
            </a:r>
          </a:p>
        </p:txBody>
      </p:sp>
      <p:pic>
        <p:nvPicPr>
          <p:cNvPr id="4" name="Picture 3"/>
          <p:cNvPicPr>
            <a:picLocks noChangeAspect="1"/>
          </p:cNvPicPr>
          <p:nvPr/>
        </p:nvPicPr>
        <p:blipFill>
          <a:blip r:embed="rId3"/>
          <a:stretch>
            <a:fillRect/>
          </a:stretch>
        </p:blipFill>
        <p:spPr>
          <a:xfrm>
            <a:off x="984143" y="862990"/>
            <a:ext cx="5869386" cy="3931797"/>
          </a:xfrm>
          <a:prstGeom prst="rect">
            <a:avLst/>
          </a:prstGeom>
        </p:spPr>
      </p:pic>
      <p:sp>
        <p:nvSpPr>
          <p:cNvPr id="7" name="Striped Right Arrow 6"/>
          <p:cNvSpPr/>
          <p:nvPr/>
        </p:nvSpPr>
        <p:spPr>
          <a:xfrm rot="19834916" flipH="1">
            <a:off x="5361613" y="2809366"/>
            <a:ext cx="2882128" cy="792235"/>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bg1"/>
                </a:solidFill>
              </a:rPr>
              <a:t>Most common configuration error is to forget this command!</a:t>
            </a:r>
          </a:p>
        </p:txBody>
      </p:sp>
    </p:spTree>
    <p:extLst>
      <p:ext uri="{BB962C8B-B14F-4D97-AF65-F5344CB8AC3E}">
        <p14:creationId xmlns:p14="http://schemas.microsoft.com/office/powerpoint/2010/main" val="1684865395"/>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smtClean="0">
                <a:solidFill>
                  <a:srgbClr val="000000"/>
                </a:solidFill>
              </a:rPr>
              <a:t>Use the </a:t>
            </a:r>
            <a:r>
              <a:rPr lang="en-US" altLang="en-US" b="1" dirty="0" smtClean="0">
                <a:solidFill>
                  <a:srgbClr val="000000"/>
                </a:solidFill>
                <a:cs typeface="Courier New" panose="02070309020205020404" pitchFamily="49" charset="0"/>
              </a:rPr>
              <a:t>show port-security interface</a:t>
            </a:r>
            <a:r>
              <a:rPr lang="en-US" altLang="en-US" b="1" dirty="0" smtClean="0">
                <a:solidFill>
                  <a:srgbClr val="000000"/>
                </a:solidFill>
                <a:latin typeface="Courier New" panose="02070309020205020404" pitchFamily="49" charset="0"/>
                <a:cs typeface="Courier New" panose="02070309020205020404" pitchFamily="49" charset="0"/>
              </a:rPr>
              <a:t> </a:t>
            </a:r>
            <a:r>
              <a:rPr lang="en-US" altLang="en-US" dirty="0" smtClean="0">
                <a:solidFill>
                  <a:srgbClr val="000000"/>
                </a:solidFill>
              </a:rPr>
              <a:t>command to verify the maximum number of MAC addresses allowed on a particular port and how many of those addresses were learned dynamically using sticky.</a:t>
            </a:r>
            <a:endParaRPr lang="en-CA" altLang="en-US" dirty="0" smtClean="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Port Security: Verifying</a:t>
            </a:r>
          </a:p>
        </p:txBody>
      </p:sp>
      <p:pic>
        <p:nvPicPr>
          <p:cNvPr id="3" name="Picture 2"/>
          <p:cNvPicPr>
            <a:picLocks noChangeAspect="1"/>
          </p:cNvPicPr>
          <p:nvPr/>
        </p:nvPicPr>
        <p:blipFill>
          <a:blip r:embed="rId3"/>
          <a:stretch>
            <a:fillRect/>
          </a:stretch>
        </p:blipFill>
        <p:spPr>
          <a:xfrm>
            <a:off x="728420" y="1957510"/>
            <a:ext cx="3680605" cy="2035325"/>
          </a:xfrm>
          <a:prstGeom prst="rect">
            <a:avLst/>
          </a:prstGeom>
        </p:spPr>
      </p:pic>
      <p:pic>
        <p:nvPicPr>
          <p:cNvPr id="4" name="Picture 3"/>
          <p:cNvPicPr>
            <a:picLocks noChangeAspect="1"/>
          </p:cNvPicPr>
          <p:nvPr/>
        </p:nvPicPr>
        <p:blipFill>
          <a:blip r:embed="rId4"/>
          <a:stretch>
            <a:fillRect/>
          </a:stretch>
        </p:blipFill>
        <p:spPr>
          <a:xfrm>
            <a:off x="4541003" y="1995499"/>
            <a:ext cx="3665188" cy="1999193"/>
          </a:xfrm>
          <a:prstGeom prst="rect">
            <a:avLst/>
          </a:prstGeom>
        </p:spPr>
      </p:pic>
      <p:sp>
        <p:nvSpPr>
          <p:cNvPr id="2" name="TextBox 1"/>
          <p:cNvSpPr txBox="1"/>
          <p:nvPr/>
        </p:nvSpPr>
        <p:spPr>
          <a:xfrm>
            <a:off x="1968437" y="1649733"/>
            <a:ext cx="931665" cy="307777"/>
          </a:xfrm>
          <a:prstGeom prst="rect">
            <a:avLst/>
          </a:prstGeom>
          <a:noFill/>
        </p:spPr>
        <p:txBody>
          <a:bodyPr wrap="none" rtlCol="0">
            <a:spAutoFit/>
          </a:bodyPr>
          <a:lstStyle/>
          <a:p>
            <a:r>
              <a:rPr lang="en-US" sz="1400" b="1" dirty="0" smtClean="0"/>
              <a:t>Dynamic</a:t>
            </a:r>
            <a:endParaRPr lang="en-US" sz="1400" b="1" dirty="0"/>
          </a:p>
        </p:txBody>
      </p:sp>
      <p:sp>
        <p:nvSpPr>
          <p:cNvPr id="7" name="TextBox 6"/>
          <p:cNvSpPr txBox="1"/>
          <p:nvPr/>
        </p:nvSpPr>
        <p:spPr>
          <a:xfrm>
            <a:off x="5907764" y="1649732"/>
            <a:ext cx="712054" cy="307777"/>
          </a:xfrm>
          <a:prstGeom prst="rect">
            <a:avLst/>
          </a:prstGeom>
          <a:noFill/>
        </p:spPr>
        <p:txBody>
          <a:bodyPr wrap="none" rtlCol="0">
            <a:spAutoFit/>
          </a:bodyPr>
          <a:lstStyle/>
          <a:p>
            <a:r>
              <a:rPr lang="en-US" sz="1400" b="1" dirty="0" smtClean="0"/>
              <a:t>Sticky</a:t>
            </a:r>
            <a:endParaRPr lang="en-US" sz="1400" b="1" dirty="0"/>
          </a:p>
        </p:txBody>
      </p:sp>
    </p:spTree>
    <p:extLst>
      <p:ext uri="{BB962C8B-B14F-4D97-AF65-F5344CB8AC3E}">
        <p14:creationId xmlns:p14="http://schemas.microsoft.com/office/powerpoint/2010/main" val="1711488486"/>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smtClean="0">
                <a:solidFill>
                  <a:srgbClr val="000000"/>
                </a:solidFill>
              </a:rPr>
              <a:t>Use the </a:t>
            </a:r>
            <a:r>
              <a:rPr lang="en-US" altLang="en-US" b="1" dirty="0" smtClean="0">
                <a:solidFill>
                  <a:srgbClr val="000000"/>
                </a:solidFill>
                <a:cs typeface="Courier New" panose="02070309020205020404" pitchFamily="49" charset="0"/>
              </a:rPr>
              <a:t>show running-</a:t>
            </a:r>
            <a:r>
              <a:rPr lang="en-US" altLang="en-US" b="1" dirty="0" err="1" smtClean="0">
                <a:solidFill>
                  <a:srgbClr val="000000"/>
                </a:solidFill>
                <a:cs typeface="Courier New" panose="02070309020205020404" pitchFamily="49" charset="0"/>
              </a:rPr>
              <a:t>config</a:t>
            </a:r>
            <a:r>
              <a:rPr lang="en-US" altLang="en-US" b="1" dirty="0" smtClean="0">
                <a:solidFill>
                  <a:srgbClr val="000000"/>
                </a:solidFill>
                <a:latin typeface="Courier New" panose="02070309020205020404" pitchFamily="49" charset="0"/>
                <a:cs typeface="Courier New" panose="02070309020205020404" pitchFamily="49" charset="0"/>
              </a:rPr>
              <a:t> </a:t>
            </a:r>
            <a:r>
              <a:rPr lang="en-US" altLang="en-US" dirty="0" smtClean="0">
                <a:solidFill>
                  <a:srgbClr val="000000"/>
                </a:solidFill>
              </a:rPr>
              <a:t>command to see learned MAC addresses added to the configuration.</a:t>
            </a:r>
            <a:br>
              <a:rPr lang="en-US" altLang="en-US" dirty="0" smtClean="0">
                <a:solidFill>
                  <a:srgbClr val="000000"/>
                </a:solidFill>
              </a:rPr>
            </a:br>
            <a:r>
              <a:rPr lang="en-US" altLang="en-US" dirty="0" smtClean="0">
                <a:solidFill>
                  <a:srgbClr val="000000"/>
                </a:solidFill>
              </a:rPr>
              <a:t/>
            </a:r>
            <a:br>
              <a:rPr lang="en-US" altLang="en-US" dirty="0" smtClean="0">
                <a:solidFill>
                  <a:srgbClr val="000000"/>
                </a:solidFill>
              </a:rPr>
            </a:br>
            <a:r>
              <a:rPr lang="en-US" altLang="en-US" dirty="0" smtClean="0">
                <a:solidFill>
                  <a:srgbClr val="000000"/>
                </a:solidFill>
              </a:rPr>
              <a:t/>
            </a:r>
            <a:br>
              <a:rPr lang="en-US" altLang="en-US" dirty="0" smtClean="0">
                <a:solidFill>
                  <a:srgbClr val="000000"/>
                </a:solidFill>
              </a:rPr>
            </a:br>
            <a:r>
              <a:rPr lang="en-US" altLang="en-US" dirty="0" smtClean="0">
                <a:solidFill>
                  <a:srgbClr val="000000"/>
                </a:solidFill>
              </a:rPr>
              <a:t/>
            </a:r>
            <a:br>
              <a:rPr lang="en-US" altLang="en-US" dirty="0" smtClean="0">
                <a:solidFill>
                  <a:srgbClr val="000000"/>
                </a:solidFill>
              </a:rPr>
            </a:br>
            <a:r>
              <a:rPr lang="en-US" altLang="en-US" dirty="0" smtClean="0">
                <a:solidFill>
                  <a:srgbClr val="000000"/>
                </a:solidFill>
              </a:rPr>
              <a:t/>
            </a:r>
            <a:br>
              <a:rPr lang="en-US" altLang="en-US" dirty="0" smtClean="0">
                <a:solidFill>
                  <a:srgbClr val="000000"/>
                </a:solidFill>
              </a:rPr>
            </a:br>
            <a:endParaRPr lang="en-US" altLang="en-US" dirty="0" smtClean="0">
              <a:solidFill>
                <a:srgbClr val="000000"/>
              </a:solidFill>
            </a:endParaRPr>
          </a:p>
          <a:p>
            <a:r>
              <a:rPr lang="en-US" altLang="en-US" dirty="0" smtClean="0"/>
              <a:t>The </a:t>
            </a:r>
            <a:r>
              <a:rPr lang="en-US" altLang="en-US" b="1" dirty="0" smtClean="0">
                <a:cs typeface="Courier New" panose="02070309020205020404" pitchFamily="49" charset="0"/>
              </a:rPr>
              <a:t>show port-security address</a:t>
            </a:r>
            <a:r>
              <a:rPr lang="en-US" altLang="en-US" b="1" dirty="0" smtClean="0">
                <a:latin typeface="Courier New" panose="02070309020205020404" pitchFamily="49" charset="0"/>
                <a:cs typeface="Courier New" panose="02070309020205020404" pitchFamily="49" charset="0"/>
              </a:rPr>
              <a:t> </a:t>
            </a:r>
            <a:r>
              <a:rPr lang="en-US" altLang="en-US" dirty="0" smtClean="0"/>
              <a:t>command shows how MAC addresses were learned on a particular port.</a:t>
            </a:r>
            <a:endParaRPr lang="en-CA" altLang="en-US" dirty="0" smtClean="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Port Security: Verifying (Cont.)</a:t>
            </a:r>
          </a:p>
        </p:txBody>
      </p:sp>
      <p:pic>
        <p:nvPicPr>
          <p:cNvPr id="2" name="Picture 1"/>
          <p:cNvPicPr>
            <a:picLocks noChangeAspect="1"/>
          </p:cNvPicPr>
          <p:nvPr/>
        </p:nvPicPr>
        <p:blipFill>
          <a:blip r:embed="rId3"/>
          <a:stretch>
            <a:fillRect/>
          </a:stretch>
        </p:blipFill>
        <p:spPr>
          <a:xfrm>
            <a:off x="1790053" y="1286090"/>
            <a:ext cx="4645779" cy="1219711"/>
          </a:xfrm>
          <a:prstGeom prst="rect">
            <a:avLst/>
          </a:prstGeom>
        </p:spPr>
      </p:pic>
      <p:pic>
        <p:nvPicPr>
          <p:cNvPr id="5" name="Picture 4"/>
          <p:cNvPicPr>
            <a:picLocks noChangeAspect="1"/>
          </p:cNvPicPr>
          <p:nvPr/>
        </p:nvPicPr>
        <p:blipFill>
          <a:blip r:embed="rId4"/>
          <a:stretch>
            <a:fillRect/>
          </a:stretch>
        </p:blipFill>
        <p:spPr>
          <a:xfrm>
            <a:off x="1805552" y="3082936"/>
            <a:ext cx="4651970" cy="1543308"/>
          </a:xfrm>
          <a:prstGeom prst="rect">
            <a:avLst/>
          </a:prstGeom>
        </p:spPr>
      </p:pic>
    </p:spTree>
    <p:extLst>
      <p:ext uri="{BB962C8B-B14F-4D97-AF65-F5344CB8AC3E}">
        <p14:creationId xmlns:p14="http://schemas.microsoft.com/office/powerpoint/2010/main" val="3038461992"/>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p:txBody>
          <a:bodyPr/>
          <a:lstStyle/>
          <a:p>
            <a:r>
              <a:rPr lang="en-US" altLang="en-US" dirty="0" smtClean="0">
                <a:solidFill>
                  <a:srgbClr val="000000"/>
                </a:solidFill>
              </a:rPr>
              <a:t>Switch console messages display when a port security violation occurs. Notice the port link status changes to down.</a:t>
            </a:r>
            <a:endParaRPr lang="en-CA" altLang="en-US" dirty="0" smtClean="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Ports in Error Disabled State</a:t>
            </a:r>
          </a:p>
        </p:txBody>
      </p:sp>
      <p:pic>
        <p:nvPicPr>
          <p:cNvPr id="3" name="Picture 2"/>
          <p:cNvPicPr>
            <a:picLocks noChangeAspect="1"/>
          </p:cNvPicPr>
          <p:nvPr/>
        </p:nvPicPr>
        <p:blipFill>
          <a:blip r:embed="rId3"/>
          <a:stretch>
            <a:fillRect/>
          </a:stretch>
        </p:blipFill>
        <p:spPr>
          <a:xfrm>
            <a:off x="728420" y="1501818"/>
            <a:ext cx="7424818" cy="1359234"/>
          </a:xfrm>
          <a:prstGeom prst="rect">
            <a:avLst/>
          </a:prstGeom>
        </p:spPr>
      </p:pic>
      <p:sp>
        <p:nvSpPr>
          <p:cNvPr id="4" name="Oval 3"/>
          <p:cNvSpPr/>
          <p:nvPr/>
        </p:nvSpPr>
        <p:spPr>
          <a:xfrm>
            <a:off x="3665352" y="2425485"/>
            <a:ext cx="4610746" cy="519193"/>
          </a:xfrm>
          <a:prstGeom prst="ellipse">
            <a:avLst/>
          </a:prstGeom>
          <a:noFill/>
          <a:ln>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640700174"/>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6"/>
          <p:cNvSpPr>
            <a:spLocks noGrp="1" noChangeArrowheads="1"/>
          </p:cNvSpPr>
          <p:nvPr>
            <p:ph idx="1"/>
          </p:nvPr>
        </p:nvSpPr>
        <p:spPr>
          <a:xfrm>
            <a:off x="144065" y="1093406"/>
            <a:ext cx="4210959" cy="4155319"/>
          </a:xfrm>
        </p:spPr>
        <p:txBody>
          <a:bodyPr/>
          <a:lstStyle/>
          <a:p>
            <a:r>
              <a:rPr lang="en-US" altLang="en-US" dirty="0" smtClean="0">
                <a:solidFill>
                  <a:srgbClr val="000000"/>
                </a:solidFill>
              </a:rPr>
              <a:t>Check the port status and the port security settings.</a:t>
            </a:r>
            <a:endParaRPr lang="en-CA" altLang="en-US" dirty="0" smtClean="0">
              <a:solidFill>
                <a:srgbClr val="000000"/>
              </a:solidFill>
            </a:endParaRPr>
          </a:p>
        </p:txBody>
      </p:sp>
      <p:sp>
        <p:nvSpPr>
          <p:cNvPr id="54275" name="Rectangle 2"/>
          <p:cNvSpPr>
            <a:spLocks noGrp="1" noChangeArrowheads="1"/>
          </p:cNvSpPr>
          <p:nvPr>
            <p:ph type="title"/>
          </p:nvPr>
        </p:nvSpPr>
        <p:spPr/>
        <p:txBody>
          <a:bodyPr/>
          <a:lstStyle/>
          <a:p>
            <a:r>
              <a:rPr lang="en-US" altLang="en-US" sz="1600" dirty="0" smtClean="0"/>
              <a:t>Switch Port Security</a:t>
            </a:r>
            <a:r>
              <a:rPr lang="en-US" altLang="en-US" dirty="0" smtClean="0"/>
              <a:t/>
            </a:r>
            <a:br>
              <a:rPr lang="en-US" altLang="en-US" dirty="0" smtClean="0"/>
            </a:br>
            <a:r>
              <a:rPr lang="en-US" altLang="en-US" dirty="0" smtClean="0"/>
              <a:t>Ports in Error Disabled State (Cont.)</a:t>
            </a:r>
          </a:p>
        </p:txBody>
      </p:sp>
      <p:pic>
        <p:nvPicPr>
          <p:cNvPr id="2" name="Picture 1"/>
          <p:cNvPicPr>
            <a:picLocks noChangeAspect="1"/>
          </p:cNvPicPr>
          <p:nvPr/>
        </p:nvPicPr>
        <p:blipFill>
          <a:blip r:embed="rId3"/>
          <a:stretch>
            <a:fillRect/>
          </a:stretch>
        </p:blipFill>
        <p:spPr>
          <a:xfrm>
            <a:off x="508419" y="1735804"/>
            <a:ext cx="3297462" cy="2003800"/>
          </a:xfrm>
          <a:prstGeom prst="rect">
            <a:avLst/>
          </a:prstGeom>
        </p:spPr>
      </p:pic>
      <p:sp>
        <p:nvSpPr>
          <p:cNvPr id="7" name="Rectangle 6"/>
          <p:cNvSpPr txBox="1">
            <a:spLocks noChangeArrowheads="1"/>
          </p:cNvSpPr>
          <p:nvPr/>
        </p:nvSpPr>
        <p:spPr bwMode="auto">
          <a:xfrm>
            <a:off x="4535251" y="1052078"/>
            <a:ext cx="4210959"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en-US" dirty="0" smtClean="0"/>
              <a:t>Do not re-enable a port until the security threat is investigated and eliminated. </a:t>
            </a:r>
            <a:endParaRPr lang="en-US" altLang="en-US" dirty="0"/>
          </a:p>
          <a:p>
            <a:r>
              <a:rPr lang="en-US" altLang="en-US" dirty="0" smtClean="0"/>
              <a:t>Notice that you must first shut the port down and then issue the </a:t>
            </a:r>
            <a:r>
              <a:rPr lang="en-US" altLang="en-US" b="1" dirty="0" smtClean="0">
                <a:cs typeface="Courier New" panose="02070309020205020404" pitchFamily="49" charset="0"/>
              </a:rPr>
              <a:t>no shutdown</a:t>
            </a:r>
            <a:r>
              <a:rPr lang="en-US" altLang="en-US" b="1" dirty="0" smtClean="0">
                <a:latin typeface="Courier New" panose="02070309020205020404" pitchFamily="49" charset="0"/>
                <a:cs typeface="Courier New" panose="02070309020205020404" pitchFamily="49" charset="0"/>
              </a:rPr>
              <a:t> </a:t>
            </a:r>
            <a:r>
              <a:rPr lang="en-US" altLang="en-US" dirty="0" smtClean="0"/>
              <a:t>command in order to use the particular port again after a security violation has occurred.</a:t>
            </a:r>
          </a:p>
        </p:txBody>
      </p:sp>
      <p:pic>
        <p:nvPicPr>
          <p:cNvPr id="5" name="Picture 4"/>
          <p:cNvPicPr>
            <a:picLocks noChangeAspect="1"/>
          </p:cNvPicPr>
          <p:nvPr/>
        </p:nvPicPr>
        <p:blipFill>
          <a:blip r:embed="rId4"/>
          <a:stretch>
            <a:fillRect/>
          </a:stretch>
        </p:blipFill>
        <p:spPr>
          <a:xfrm>
            <a:off x="4430095" y="2814199"/>
            <a:ext cx="4589918" cy="968269"/>
          </a:xfrm>
          <a:prstGeom prst="rect">
            <a:avLst/>
          </a:prstGeom>
        </p:spPr>
      </p:pic>
    </p:spTree>
    <p:extLst>
      <p:ext uri="{BB962C8B-B14F-4D97-AF65-F5344CB8AC3E}">
        <p14:creationId xmlns:p14="http://schemas.microsoft.com/office/powerpoint/2010/main" val="869981292"/>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Secure Remote Access</a:t>
            </a:r>
            <a:r>
              <a:rPr lang="en-US" altLang="en-US" dirty="0" smtClean="0"/>
              <a:t/>
            </a:r>
            <a:br>
              <a:rPr lang="en-US" altLang="en-US" dirty="0" smtClean="0"/>
            </a:br>
            <a:r>
              <a:rPr lang="en-US" altLang="en-US" dirty="0" smtClean="0"/>
              <a:t>Packet Tracer – Configuring Switch Port Security</a:t>
            </a:r>
          </a:p>
        </p:txBody>
      </p:sp>
      <p:pic>
        <p:nvPicPr>
          <p:cNvPr id="2" name="Picture 1"/>
          <p:cNvPicPr>
            <a:picLocks noChangeAspect="1"/>
          </p:cNvPicPr>
          <p:nvPr/>
        </p:nvPicPr>
        <p:blipFill>
          <a:blip r:embed="rId3"/>
          <a:stretch>
            <a:fillRect/>
          </a:stretch>
        </p:blipFill>
        <p:spPr>
          <a:xfrm>
            <a:off x="1301857" y="817924"/>
            <a:ext cx="4482900" cy="4232586"/>
          </a:xfrm>
          <a:prstGeom prst="rect">
            <a:avLst/>
          </a:prstGeom>
        </p:spPr>
      </p:pic>
    </p:spTree>
    <p:extLst>
      <p:ext uri="{BB962C8B-B14F-4D97-AF65-F5344CB8AC3E}">
        <p14:creationId xmlns:p14="http://schemas.microsoft.com/office/powerpoint/2010/main" val="1461010069"/>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Secure Remote Access</a:t>
            </a:r>
            <a:r>
              <a:rPr lang="en-US" altLang="en-US" dirty="0" smtClean="0"/>
              <a:t/>
            </a:r>
            <a:br>
              <a:rPr lang="en-US" altLang="en-US" dirty="0" smtClean="0"/>
            </a:br>
            <a:r>
              <a:rPr lang="en-US" altLang="en-US" dirty="0" smtClean="0"/>
              <a:t>Packet Tracer – Troubleshooting Switch Port Security</a:t>
            </a:r>
          </a:p>
        </p:txBody>
      </p:sp>
      <p:pic>
        <p:nvPicPr>
          <p:cNvPr id="2" name="Picture 1"/>
          <p:cNvPicPr>
            <a:picLocks noChangeAspect="1"/>
          </p:cNvPicPr>
          <p:nvPr/>
        </p:nvPicPr>
        <p:blipFill>
          <a:blip r:embed="rId3"/>
          <a:stretch>
            <a:fillRect/>
          </a:stretch>
        </p:blipFill>
        <p:spPr>
          <a:xfrm>
            <a:off x="1141489" y="984142"/>
            <a:ext cx="4573437" cy="3957880"/>
          </a:xfrm>
          <a:prstGeom prst="rect">
            <a:avLst/>
          </a:prstGeom>
        </p:spPr>
      </p:pic>
    </p:spTree>
    <p:extLst>
      <p:ext uri="{BB962C8B-B14F-4D97-AF65-F5344CB8AC3E}">
        <p14:creationId xmlns:p14="http://schemas.microsoft.com/office/powerpoint/2010/main" val="1181455022"/>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2"/>
          <p:cNvSpPr>
            <a:spLocks noGrp="1" noChangeArrowheads="1"/>
          </p:cNvSpPr>
          <p:nvPr>
            <p:ph type="title"/>
          </p:nvPr>
        </p:nvSpPr>
        <p:spPr/>
        <p:txBody>
          <a:bodyPr/>
          <a:lstStyle/>
          <a:p>
            <a:r>
              <a:rPr lang="en-US" altLang="en-US" sz="1600" dirty="0" smtClean="0"/>
              <a:t>Secure Remote Access</a:t>
            </a:r>
            <a:r>
              <a:rPr lang="en-US" altLang="en-US" dirty="0" smtClean="0"/>
              <a:t/>
            </a:r>
            <a:br>
              <a:rPr lang="en-US" altLang="en-US" dirty="0" smtClean="0"/>
            </a:br>
            <a:r>
              <a:rPr lang="en-US" altLang="en-US" dirty="0" smtClean="0"/>
              <a:t>Packet Tracer – Configuring Switch Security Features</a:t>
            </a:r>
          </a:p>
        </p:txBody>
      </p:sp>
      <p:pic>
        <p:nvPicPr>
          <p:cNvPr id="2" name="Picture 1"/>
          <p:cNvPicPr>
            <a:picLocks noChangeAspect="1"/>
          </p:cNvPicPr>
          <p:nvPr/>
        </p:nvPicPr>
        <p:blipFill>
          <a:blip r:embed="rId3"/>
          <a:stretch>
            <a:fillRect/>
          </a:stretch>
        </p:blipFill>
        <p:spPr>
          <a:xfrm>
            <a:off x="1053885" y="821703"/>
            <a:ext cx="4807214" cy="4205560"/>
          </a:xfrm>
          <a:prstGeom prst="rect">
            <a:avLst/>
          </a:prstGeom>
        </p:spPr>
      </p:pic>
    </p:spTree>
    <p:extLst>
      <p:ext uri="{BB962C8B-B14F-4D97-AF65-F5344CB8AC3E}">
        <p14:creationId xmlns:p14="http://schemas.microsoft.com/office/powerpoint/2010/main" val="969344244"/>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a:xfrm>
            <a:off x="136316" y="822191"/>
            <a:ext cx="8853286" cy="4155319"/>
          </a:xfrm>
        </p:spPr>
        <p:txBody>
          <a:bodyPr/>
          <a:lstStyle/>
          <a:p>
            <a:r>
              <a:rPr lang="en-US" altLang="ja-JP" dirty="0" smtClean="0"/>
              <a:t>When a switch is powered on, the boot sequence occurs.</a:t>
            </a:r>
          </a:p>
          <a:p>
            <a:pPr lvl="1"/>
            <a:r>
              <a:rPr lang="en-US" altLang="ja-JP" dirty="0" smtClean="0"/>
              <a:t>Power-on self-test (POST), a program stored in ROM, executes and checks hardware like CPU and RAM.</a:t>
            </a:r>
          </a:p>
          <a:p>
            <a:pPr lvl="1"/>
            <a:r>
              <a:rPr lang="en-US" altLang="ja-JP" dirty="0" smtClean="0"/>
              <a:t>The boot loader, also stored in ROM, runs and initializes parts within the CPU, initializes the flash file system, and then locates and loads an IOS image.</a:t>
            </a:r>
          </a:p>
          <a:p>
            <a:pPr lvl="2"/>
            <a:r>
              <a:rPr lang="en-US" altLang="ja-JP" dirty="0" smtClean="0"/>
              <a:t>The IOS image can be defined within the BOOT environment variable. </a:t>
            </a:r>
          </a:p>
          <a:p>
            <a:pPr lvl="2"/>
            <a:r>
              <a:rPr lang="en-US" altLang="ja-JP" dirty="0" smtClean="0"/>
              <a:t>If the variable is not set, the switch scours through the flash file system searching for an executable image file, loading it into RAM, and launching it if found. </a:t>
            </a:r>
          </a:p>
          <a:p>
            <a:pPr lvl="2"/>
            <a:r>
              <a:rPr lang="en-US" altLang="ja-JP" dirty="0" smtClean="0"/>
              <a:t>If an executable image file is not found, the switch shows the prompt </a:t>
            </a:r>
            <a:r>
              <a:rPr lang="en-US" altLang="ja-JP" dirty="0" smtClean="0">
                <a:latin typeface="Courier New" panose="02070309020205020404" pitchFamily="49" charset="0"/>
                <a:cs typeface="Courier New" panose="02070309020205020404" pitchFamily="49" charset="0"/>
              </a:rPr>
              <a:t>switch:</a:t>
            </a:r>
            <a:r>
              <a:rPr lang="en-US" altLang="ja-JP" dirty="0" smtClean="0"/>
              <a:t> where a few commands are allowed in order to provide access to operating system files found in flash memory and files used to load or reload an operating system.</a:t>
            </a:r>
          </a:p>
          <a:p>
            <a:pPr lvl="1"/>
            <a:r>
              <a:rPr lang="en-US" altLang="ja-JP" dirty="0" smtClean="0"/>
              <a:t>If an IOS operating system loads, the switch interfaces are initialized and any commands stored in the startup-</a:t>
            </a:r>
            <a:r>
              <a:rPr lang="en-US" altLang="ja-JP" dirty="0" err="1" smtClean="0"/>
              <a:t>config</a:t>
            </a:r>
            <a:r>
              <a:rPr lang="en-US" altLang="ja-JP" dirty="0" smtClean="0"/>
              <a:t> file load. </a:t>
            </a:r>
            <a:endParaRPr lang="en-US" altLang="ja-JP" dirty="0"/>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Configure a Switch with Initial Settings</a:t>
            </a:r>
            <a:r>
              <a:rPr lang="en-US" altLang="en-US" dirty="0" smtClean="0"/>
              <a:t/>
            </a:r>
            <a:br>
              <a:rPr lang="en-US" altLang="en-US" dirty="0" smtClean="0"/>
            </a:br>
            <a:r>
              <a:rPr lang="en-US" altLang="en-US" dirty="0" smtClean="0"/>
              <a:t>Switch Boot Sequence</a:t>
            </a:r>
          </a:p>
        </p:txBody>
      </p:sp>
      <p:sp>
        <p:nvSpPr>
          <p:cNvPr id="9" name="Rectangle 34"/>
          <p:cNvSpPr txBox="1">
            <a:spLocks noChangeArrowheads="1"/>
          </p:cNvSpPr>
          <p:nvPr/>
        </p:nvSpPr>
        <p:spPr bwMode="auto">
          <a:xfrm>
            <a:off x="2092271" y="4089515"/>
            <a:ext cx="3926476" cy="265509"/>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a:solidFill>
                  <a:srgbClr val="000000"/>
                </a:solidFill>
              </a:rPr>
              <a:t>The </a:t>
            </a:r>
            <a:r>
              <a:rPr lang="en-US" sz="1200" kern="0" dirty="0" smtClean="0">
                <a:solidFill>
                  <a:srgbClr val="000000"/>
                </a:solidFill>
              </a:rPr>
              <a:t>startup-</a:t>
            </a:r>
            <a:r>
              <a:rPr lang="en-US" sz="1200" kern="0" dirty="0" err="1" smtClean="0">
                <a:solidFill>
                  <a:srgbClr val="000000"/>
                </a:solidFill>
              </a:rPr>
              <a:t>config</a:t>
            </a:r>
            <a:r>
              <a:rPr lang="en-US" sz="1200" kern="0" dirty="0" smtClean="0">
                <a:solidFill>
                  <a:srgbClr val="000000"/>
                </a:solidFill>
              </a:rPr>
              <a:t> file is stored in NVRAM.</a:t>
            </a:r>
            <a:endParaRPr lang="en-US" sz="1200" b="1" kern="0" dirty="0">
              <a:solidFill>
                <a:srgbClr val="000000"/>
              </a:solidFill>
            </a:endParaRP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smtClean="0"/>
              <a:t>5.3 Chapter Summary</a:t>
            </a:r>
            <a:endParaRPr lang="en-US" dirty="0"/>
          </a:p>
        </p:txBody>
      </p:sp>
    </p:spTree>
    <p:extLst>
      <p:ext uri="{BB962C8B-B14F-4D97-AF65-F5344CB8AC3E}">
        <p14:creationId xmlns:p14="http://schemas.microsoft.com/office/powerpoint/2010/main" val="3886944279"/>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sv-SE" sz="1600" dirty="0" smtClean="0"/>
              <a:t>Conclusion</a:t>
            </a:r>
            <a:br>
              <a:rPr lang="sv-SE" sz="1600" dirty="0" smtClean="0"/>
            </a:br>
            <a:r>
              <a:rPr lang="sv-SE" dirty="0" smtClean="0"/>
              <a:t>Packet </a:t>
            </a:r>
            <a:r>
              <a:rPr lang="sv-SE" dirty="0"/>
              <a:t>Tracer - Skills Integration Challenge </a:t>
            </a:r>
            <a:endParaRPr lang="en-US" dirty="0"/>
          </a:p>
        </p:txBody>
      </p:sp>
      <p:pic>
        <p:nvPicPr>
          <p:cNvPr id="6" name="Picture 5"/>
          <p:cNvPicPr>
            <a:picLocks noChangeAspect="1"/>
          </p:cNvPicPr>
          <p:nvPr/>
        </p:nvPicPr>
        <p:blipFill>
          <a:blip r:embed="rId3"/>
          <a:stretch>
            <a:fillRect/>
          </a:stretch>
        </p:blipFill>
        <p:spPr>
          <a:xfrm>
            <a:off x="1751297" y="891152"/>
            <a:ext cx="4898118" cy="3779650"/>
          </a:xfrm>
          <a:prstGeom prst="rect">
            <a:avLst/>
          </a:prstGeom>
        </p:spPr>
      </p:pic>
    </p:spTree>
    <p:extLst>
      <p:ext uri="{BB962C8B-B14F-4D97-AF65-F5344CB8AC3E}">
        <p14:creationId xmlns:p14="http://schemas.microsoft.com/office/powerpoint/2010/main" val="4131295985"/>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1417131" y="1154627"/>
            <a:ext cx="6450388" cy="18644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endParaRPr lang="en-US" sz="1200" dirty="0"/>
          </a:p>
        </p:txBody>
      </p:sp>
      <p:sp>
        <p:nvSpPr>
          <p:cNvPr id="4" name="Content Placeholder 3"/>
          <p:cNvSpPr>
            <a:spLocks noGrp="1"/>
          </p:cNvSpPr>
          <p:nvPr>
            <p:ph idx="1"/>
          </p:nvPr>
        </p:nvSpPr>
        <p:spPr/>
        <p:txBody>
          <a:bodyPr/>
          <a:lstStyle/>
          <a:p>
            <a:r>
              <a:rPr lang="en-US" dirty="0"/>
              <a:t>Configure basic switch settings to meet network </a:t>
            </a:r>
            <a:r>
              <a:rPr lang="en-US" dirty="0" smtClean="0"/>
              <a:t>requirements.</a:t>
            </a:r>
            <a:endParaRPr lang="en-US" dirty="0"/>
          </a:p>
          <a:p>
            <a:r>
              <a:rPr lang="en-US" dirty="0"/>
              <a:t>Configure a switch using </a:t>
            </a:r>
            <a:r>
              <a:rPr lang="en-US" dirty="0" smtClean="0"/>
              <a:t>security </a:t>
            </a:r>
            <a:r>
              <a:rPr lang="en-US" dirty="0"/>
              <a:t>best practices in a small to medium-sized business </a:t>
            </a:r>
            <a:r>
              <a:rPr lang="en-US" dirty="0" smtClean="0"/>
              <a:t>network.</a:t>
            </a:r>
            <a:endParaRPr lang="en-US" dirty="0"/>
          </a:p>
          <a:p>
            <a:pPr marL="0" indent="0">
              <a:buNone/>
            </a:pPr>
            <a:endParaRPr lang="en-US" dirty="0"/>
          </a:p>
        </p:txBody>
      </p:sp>
      <p:sp>
        <p:nvSpPr>
          <p:cNvPr id="21505" name="Rectangle 2"/>
          <p:cNvSpPr>
            <a:spLocks noGrp="1" noChangeArrowheads="1"/>
          </p:cNvSpPr>
          <p:nvPr>
            <p:ph type="title"/>
          </p:nvPr>
        </p:nvSpPr>
        <p:spPr/>
        <p:txBody>
          <a:bodyPr/>
          <a:lstStyle/>
          <a:p>
            <a:r>
              <a:rPr lang="en-US" sz="1400" dirty="0" smtClean="0">
                <a:latin typeface="Arial" charset="0"/>
              </a:rPr>
              <a:t>Conclusion</a:t>
            </a:r>
            <a:r>
              <a:rPr lang="en-US" dirty="0" smtClean="0">
                <a:latin typeface="Arial" charset="0"/>
              </a:rPr>
              <a:t/>
            </a:r>
            <a:br>
              <a:rPr lang="en-US" dirty="0" smtClean="0">
                <a:latin typeface="Arial" charset="0"/>
              </a:rPr>
            </a:br>
            <a:r>
              <a:rPr lang="en-US" dirty="0">
                <a:latin typeface="Arial" charset="0"/>
              </a:rPr>
              <a:t>Chapter </a:t>
            </a:r>
            <a:r>
              <a:rPr lang="en-US" dirty="0" smtClean="0">
                <a:latin typeface="Arial" charset="0"/>
              </a:rPr>
              <a:t>5: Switch Configuration</a:t>
            </a:r>
            <a:endParaRPr lang="en-US" dirty="0">
              <a:latin typeface="Arial" charset="0"/>
            </a:endParaRPr>
          </a:p>
        </p:txBody>
      </p:sp>
    </p:spTree>
    <p:extLst>
      <p:ext uri="{BB962C8B-B14F-4D97-AF65-F5344CB8AC3E}">
        <p14:creationId xmlns:p14="http://schemas.microsoft.com/office/powerpoint/2010/main" val="2175629910"/>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Section </a:t>
            </a:r>
            <a:r>
              <a:rPr lang="en-US" sz="1400" dirty="0" smtClean="0">
                <a:latin typeface="Arial" charset="0"/>
              </a:rPr>
              <a:t>5.1</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890307124"/>
              </p:ext>
            </p:extLst>
          </p:nvPr>
        </p:nvGraphicFramePr>
        <p:xfrm>
          <a:off x="144463" y="798513"/>
          <a:ext cx="8853486" cy="3962400"/>
        </p:xfrm>
        <a:graphic>
          <a:graphicData uri="http://schemas.openxmlformats.org/drawingml/2006/table">
            <a:tbl>
              <a:tblPr firstRow="1" bandRow="1">
                <a:tableStyleId>{F5AB1C69-6EDB-4FF4-983F-18BD219EF322}</a:tableStyleId>
              </a:tblPr>
              <a:tblGrid>
                <a:gridCol w="2951162">
                  <a:extLst>
                    <a:ext uri="{9D8B030D-6E8A-4147-A177-3AD203B41FA5}">
                      <a16:colId xmlns:a16="http://schemas.microsoft.com/office/drawing/2014/main" val="2731093094"/>
                    </a:ext>
                  </a:extLst>
                </a:gridCol>
                <a:gridCol w="2951162">
                  <a:extLst>
                    <a:ext uri="{9D8B030D-6E8A-4147-A177-3AD203B41FA5}">
                      <a16:colId xmlns:a16="http://schemas.microsoft.com/office/drawing/2014/main" val="2353496225"/>
                    </a:ext>
                  </a:extLst>
                </a:gridCol>
                <a:gridCol w="2951162">
                  <a:extLst>
                    <a:ext uri="{9D8B030D-6E8A-4147-A177-3AD203B41FA5}">
                      <a16:colId xmlns:a16="http://schemas.microsoft.com/office/drawing/2014/main" val="281959122"/>
                    </a:ext>
                  </a:extLst>
                </a:gridCol>
              </a:tblGrid>
              <a:tr h="370840">
                <a:tc>
                  <a:txBody>
                    <a:bodyPr/>
                    <a:lstStyle/>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POST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Boot loader</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boot system </a:t>
                      </a:r>
                      <a:r>
                        <a:rPr lang="en-US" sz="1400" b="0" kern="1200" dirty="0" smtClean="0">
                          <a:solidFill>
                            <a:schemeClr val="tx1"/>
                          </a:solidFill>
                          <a:latin typeface="+mn-lt"/>
                          <a:ea typeface="+mn-ea"/>
                          <a:cs typeface="+mn-cs"/>
                        </a:rPr>
                        <a:t>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boot</a:t>
                      </a:r>
                      <a:r>
                        <a:rPr lang="en-US" sz="1400" b="0" kern="1200" dirty="0" smtClean="0">
                          <a:solidFill>
                            <a:schemeClr val="tx1"/>
                          </a:solidFill>
                          <a:latin typeface="+mn-lt"/>
                          <a:ea typeface="+mn-ea"/>
                          <a:cs typeface="+mn-cs"/>
                        </a:rPr>
                        <a:t> command</a:t>
                      </a:r>
                      <a:endParaRPr lang="en-US" b="0" dirty="0" smtClean="0">
                        <a:solidFill>
                          <a:schemeClr val="tx1"/>
                        </a:solidFill>
                        <a:latin typeface="+mn-lt"/>
                      </a:endParaRP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switch: prompt</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Mode button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System LED</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Port LED</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SVI</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VLAN</a:t>
                      </a:r>
                    </a:p>
                    <a:p>
                      <a:pPr marL="173038" indent="-173038">
                        <a:spcBef>
                          <a:spcPts val="200"/>
                        </a:spcBef>
                        <a:spcAft>
                          <a:spcPts val="200"/>
                        </a:spcAft>
                        <a:buFont typeface="Arial" panose="020B0604020202020204" pitchFamily="34" charset="0"/>
                        <a:buChar char="•"/>
                      </a:pPr>
                      <a:r>
                        <a:rPr lang="en-US" b="0" dirty="0" smtClean="0">
                          <a:solidFill>
                            <a:schemeClr val="tx1"/>
                          </a:solidFill>
                          <a:latin typeface="+mn-lt"/>
                        </a:rPr>
                        <a:t>Management VLAN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interface </a:t>
                      </a:r>
                      <a:r>
                        <a:rPr lang="en-US" sz="1400" b="1" kern="1200" dirty="0" err="1" smtClean="0">
                          <a:solidFill>
                            <a:schemeClr val="tx1"/>
                          </a:solidFill>
                          <a:latin typeface="+mn-lt"/>
                          <a:ea typeface="+mn-ea"/>
                          <a:cs typeface="+mn-cs"/>
                        </a:rPr>
                        <a:t>vlan</a:t>
                      </a:r>
                      <a:r>
                        <a:rPr lang="en-US" sz="1400" b="1" kern="1200" dirty="0" smtClean="0">
                          <a:solidFill>
                            <a:schemeClr val="tx1"/>
                          </a:solidFill>
                          <a:latin typeface="+mn-lt"/>
                          <a:ea typeface="+mn-ea"/>
                          <a:cs typeface="+mn-cs"/>
                        </a:rPr>
                        <a:t> </a:t>
                      </a:r>
                      <a:r>
                        <a:rPr lang="en-US" sz="1400" b="0" kern="1200" dirty="0" smtClean="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vlan</a:t>
                      </a:r>
                      <a:r>
                        <a:rPr lang="en-US" sz="1400" b="1" kern="1200" dirty="0" smtClean="0">
                          <a:solidFill>
                            <a:schemeClr val="tx1"/>
                          </a:solidFill>
                          <a:latin typeface="+mn-lt"/>
                          <a:ea typeface="+mn-ea"/>
                          <a:cs typeface="+mn-cs"/>
                        </a:rPr>
                        <a:t> </a:t>
                      </a:r>
                      <a:r>
                        <a:rPr lang="en-US" sz="1400" b="0" kern="1200" dirty="0" smtClean="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name</a:t>
                      </a:r>
                      <a:r>
                        <a:rPr lang="en-US" sz="1400" b="0" kern="1200" dirty="0" smtClean="0">
                          <a:solidFill>
                            <a:schemeClr val="tx1"/>
                          </a:solidFill>
                          <a:latin typeface="+mn-lt"/>
                          <a:ea typeface="+mn-ea"/>
                          <a:cs typeface="+mn-cs"/>
                        </a:rPr>
                        <a:t> 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kern="1200" dirty="0" smtClean="0">
                          <a:solidFill>
                            <a:schemeClr val="tx1"/>
                          </a:solidFill>
                          <a:latin typeface="+mn-lt"/>
                          <a:ea typeface="+mn-ea"/>
                          <a:cs typeface="+mn-cs"/>
                        </a:rPr>
                        <a:t>Full-duplex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Half-duplex</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Port speed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duplex </a:t>
                      </a:r>
                      <a:r>
                        <a:rPr lang="en-US" sz="1400" b="0" kern="1200" dirty="0" smtClean="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speed</a:t>
                      </a:r>
                      <a:r>
                        <a:rPr lang="en-US" sz="1400" b="0" kern="1200" dirty="0" smtClean="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mdix </a:t>
                      </a:r>
                      <a:r>
                        <a:rPr lang="en-US" sz="1400" b="0" kern="1200" dirty="0" smtClean="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show interfaces</a:t>
                      </a:r>
                      <a:r>
                        <a:rPr lang="en-US" sz="1400" b="0" kern="1200" dirty="0" smtClean="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SSH configuration</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domain-name </a:t>
                      </a:r>
                      <a:r>
                        <a:rPr lang="en-US" sz="1400" b="0" kern="1200" dirty="0" smtClean="0">
                          <a:solidFill>
                            <a:schemeClr val="tx1"/>
                          </a:solidFill>
                          <a:latin typeface="+mn-lt"/>
                          <a:ea typeface="+mn-ea"/>
                          <a:cs typeface="+mn-cs"/>
                        </a:rPr>
                        <a:t>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crypto key generate</a:t>
                      </a:r>
                      <a:r>
                        <a:rPr lang="en-US" sz="1400" b="1" kern="1200" baseline="0" dirty="0" smtClean="0">
                          <a:solidFill>
                            <a:schemeClr val="tx1"/>
                          </a:solidFill>
                          <a:latin typeface="+mn-lt"/>
                          <a:ea typeface="+mn-ea"/>
                          <a:cs typeface="+mn-cs"/>
                        </a:rPr>
                        <a:t> </a:t>
                      </a:r>
                      <a:r>
                        <a:rPr lang="en-US" sz="1400" b="1" kern="1200" baseline="0" dirty="0" err="1" smtClean="0">
                          <a:solidFill>
                            <a:schemeClr val="tx1"/>
                          </a:solidFill>
                          <a:latin typeface="+mn-lt"/>
                          <a:ea typeface="+mn-ea"/>
                          <a:cs typeface="+mn-cs"/>
                        </a:rPr>
                        <a:t>rsa</a:t>
                      </a:r>
                      <a:r>
                        <a:rPr lang="en-US" sz="1400" b="0" kern="1200" dirty="0" smtClean="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1" kern="1200" dirty="0" smtClean="0">
                          <a:solidFill>
                            <a:schemeClr val="tx1"/>
                          </a:solidFill>
                          <a:latin typeface="+mn-lt"/>
                          <a:ea typeface="+mn-ea"/>
                          <a:cs typeface="+mn-cs"/>
                        </a:rPr>
                        <a:t>transport input local </a:t>
                      </a:r>
                      <a:r>
                        <a:rPr lang="en-US" sz="1400" b="0" kern="1200" dirty="0" smtClean="0">
                          <a:solidFill>
                            <a:schemeClr val="tx1"/>
                          </a:solidFill>
                          <a:latin typeface="+mn-lt"/>
                          <a:ea typeface="+mn-ea"/>
                          <a:cs typeface="+mn-cs"/>
                        </a:rPr>
                        <a:t>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username secret</a:t>
                      </a:r>
                      <a:r>
                        <a:rPr lang="en-US" sz="1400" b="0" kern="1200" dirty="0" smtClean="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ssh</a:t>
                      </a:r>
                      <a:r>
                        <a:rPr lang="en-US" sz="1400" b="1" kern="1200" dirty="0" smtClean="0">
                          <a:solidFill>
                            <a:schemeClr val="tx1"/>
                          </a:solidFill>
                          <a:latin typeface="+mn-lt"/>
                          <a:ea typeface="+mn-ea"/>
                          <a:cs typeface="+mn-cs"/>
                        </a:rPr>
                        <a:t> version 2</a:t>
                      </a:r>
                      <a:r>
                        <a:rPr lang="en-US" sz="1400" b="0" kern="1200" dirty="0" smtClean="0">
                          <a:solidFill>
                            <a:schemeClr val="tx1"/>
                          </a:solidFill>
                          <a:latin typeface="+mn-lt"/>
                          <a:ea typeface="+mn-ea"/>
                          <a:cs typeface="+mn-cs"/>
                        </a:rPr>
                        <a:t> command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login local </a:t>
                      </a:r>
                      <a:r>
                        <a:rPr lang="en-US" sz="1400" b="0" kern="1200" dirty="0" smtClean="0">
                          <a:solidFill>
                            <a:schemeClr val="tx1"/>
                          </a:solidFill>
                          <a:latin typeface="+mn-lt"/>
                          <a:ea typeface="+mn-ea"/>
                          <a:cs typeface="+mn-cs"/>
                        </a:rPr>
                        <a:t>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a:t>
                      </a:r>
                      <a:r>
                        <a:rPr lang="en-US" sz="1400" b="1" kern="1200" dirty="0" err="1" smtClean="0">
                          <a:solidFill>
                            <a:schemeClr val="tx1"/>
                          </a:solidFill>
                          <a:latin typeface="+mn-lt"/>
                          <a:ea typeface="+mn-ea"/>
                          <a:cs typeface="+mn-cs"/>
                        </a:rPr>
                        <a:t>ip</a:t>
                      </a:r>
                      <a:r>
                        <a:rPr lang="en-US" sz="1400" b="1" kern="1200" dirty="0" smtClean="0">
                          <a:solidFill>
                            <a:schemeClr val="tx1"/>
                          </a:solidFill>
                          <a:latin typeface="+mn-lt"/>
                          <a:ea typeface="+mn-ea"/>
                          <a:cs typeface="+mn-cs"/>
                        </a:rPr>
                        <a:t> </a:t>
                      </a:r>
                      <a:r>
                        <a:rPr lang="en-US" sz="1400" b="1" kern="1200" dirty="0" err="1" smtClean="0">
                          <a:solidFill>
                            <a:schemeClr val="tx1"/>
                          </a:solidFill>
                          <a:latin typeface="+mn-lt"/>
                          <a:ea typeface="+mn-ea"/>
                          <a:cs typeface="+mn-cs"/>
                        </a:rPr>
                        <a:t>ssh</a:t>
                      </a:r>
                      <a:r>
                        <a:rPr lang="en-US" sz="1400" b="0" kern="1200" dirty="0" smtClean="0">
                          <a:solidFill>
                            <a:schemeClr val="tx1"/>
                          </a:solidFill>
                          <a:latin typeface="+mn-lt"/>
                          <a:ea typeface="+mn-ea"/>
                          <a:cs typeface="+mn-cs"/>
                        </a:rPr>
                        <a:t> command</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Unused ports</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smtClean="0">
                          <a:solidFill>
                            <a:schemeClr val="tx1"/>
                          </a:solidFill>
                          <a:latin typeface="+mn-lt"/>
                          <a:ea typeface="+mn-ea"/>
                          <a:cs typeface="+mn-cs"/>
                        </a:rPr>
                        <a:t>Port security</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smtClean="0">
                          <a:solidFill>
                            <a:schemeClr val="tx1"/>
                          </a:solidFill>
                          <a:latin typeface="+mn-lt"/>
                          <a:ea typeface="+mn-ea"/>
                          <a:cs typeface="+mn-cs"/>
                        </a:rPr>
                        <a:t>switchport</a:t>
                      </a:r>
                      <a:r>
                        <a:rPr lang="en-US" sz="1400" b="1" kern="1200" dirty="0" smtClean="0">
                          <a:solidFill>
                            <a:schemeClr val="tx1"/>
                          </a:solidFill>
                          <a:latin typeface="+mn-lt"/>
                          <a:ea typeface="+mn-ea"/>
                          <a:cs typeface="+mn-cs"/>
                        </a:rPr>
                        <a:t> mode access</a:t>
                      </a:r>
                      <a:r>
                        <a:rPr lang="en-US" sz="1400" b="0" kern="1200" dirty="0" smtClean="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smtClean="0">
                          <a:solidFill>
                            <a:schemeClr val="tx1"/>
                          </a:solidFill>
                          <a:latin typeface="+mn-lt"/>
                          <a:ea typeface="+mn-ea"/>
                          <a:cs typeface="+mn-cs"/>
                        </a:rPr>
                        <a:t>switchport</a:t>
                      </a:r>
                      <a:r>
                        <a:rPr lang="en-US" sz="1400" b="1" kern="1200" dirty="0" smtClean="0">
                          <a:solidFill>
                            <a:schemeClr val="tx1"/>
                          </a:solidFill>
                          <a:latin typeface="+mn-lt"/>
                          <a:ea typeface="+mn-ea"/>
                          <a:cs typeface="+mn-cs"/>
                        </a:rPr>
                        <a:t> port-security</a:t>
                      </a:r>
                      <a:r>
                        <a:rPr lang="en-US" sz="1400" b="0" kern="1200" dirty="0" smtClean="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smtClean="0">
                          <a:solidFill>
                            <a:schemeClr val="tx1"/>
                          </a:solidFill>
                          <a:latin typeface="+mn-lt"/>
                          <a:ea typeface="+mn-ea"/>
                          <a:cs typeface="+mn-cs"/>
                        </a:rPr>
                        <a:t>switchport</a:t>
                      </a:r>
                      <a:r>
                        <a:rPr lang="en-US" sz="1400" b="1" kern="1200" dirty="0" smtClean="0">
                          <a:solidFill>
                            <a:schemeClr val="tx1"/>
                          </a:solidFill>
                          <a:latin typeface="+mn-lt"/>
                          <a:ea typeface="+mn-ea"/>
                          <a:cs typeface="+mn-cs"/>
                        </a:rPr>
                        <a:t> port-security maximum</a:t>
                      </a:r>
                      <a:r>
                        <a:rPr lang="en-US" sz="1400" b="0" kern="1200" dirty="0" smtClean="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err="1" smtClean="0">
                          <a:solidFill>
                            <a:schemeClr val="tx1"/>
                          </a:solidFill>
                          <a:latin typeface="+mn-lt"/>
                          <a:ea typeface="+mn-ea"/>
                          <a:cs typeface="+mn-cs"/>
                        </a:rPr>
                        <a:t>switchport</a:t>
                      </a:r>
                      <a:r>
                        <a:rPr lang="en-US" sz="1400" b="1" kern="1200" dirty="0" smtClean="0">
                          <a:solidFill>
                            <a:schemeClr val="tx1"/>
                          </a:solidFill>
                          <a:latin typeface="+mn-lt"/>
                          <a:ea typeface="+mn-ea"/>
                          <a:cs typeface="+mn-cs"/>
                        </a:rPr>
                        <a:t> port-security mac-address sticky</a:t>
                      </a:r>
                      <a:r>
                        <a:rPr lang="en-US" sz="1400" b="0" kern="1200" dirty="0" smtClean="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port-security interface</a:t>
                      </a:r>
                      <a:r>
                        <a:rPr lang="en-US" sz="1400" b="0" kern="1200" dirty="0" smtClean="0">
                          <a:solidFill>
                            <a:schemeClr val="tx1"/>
                          </a:solidFill>
                          <a:latin typeface="+mn-lt"/>
                          <a:ea typeface="+mn-ea"/>
                          <a:cs typeface="+mn-cs"/>
                        </a:rPr>
                        <a:t> command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1" kern="1200" dirty="0" smtClean="0">
                          <a:solidFill>
                            <a:schemeClr val="tx1"/>
                          </a:solidFill>
                          <a:latin typeface="+mn-lt"/>
                          <a:ea typeface="+mn-ea"/>
                          <a:cs typeface="+mn-cs"/>
                        </a:rPr>
                        <a:t>show port-security address</a:t>
                      </a:r>
                      <a:r>
                        <a:rPr lang="en-US" sz="1400" b="0" kern="1200" dirty="0" smtClean="0">
                          <a:solidFill>
                            <a:schemeClr val="tx1"/>
                          </a:solidFill>
                          <a:latin typeface="+mn-lt"/>
                          <a:ea typeface="+mn-ea"/>
                          <a:cs typeface="+mn-cs"/>
                        </a:rPr>
                        <a:t> command</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994453015"/>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082827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6"/>
          <p:cNvSpPr>
            <a:spLocks noGrp="1" noChangeArrowheads="1"/>
          </p:cNvSpPr>
          <p:nvPr>
            <p:ph idx="1"/>
          </p:nvPr>
        </p:nvSpPr>
        <p:spPr/>
        <p:txBody>
          <a:bodyPr/>
          <a:lstStyle/>
          <a:p>
            <a:r>
              <a:rPr lang="en-US" altLang="ja-JP" dirty="0" smtClean="0"/>
              <a:t>The </a:t>
            </a:r>
            <a:r>
              <a:rPr lang="en-US" altLang="ja-JP" b="1" dirty="0" smtClean="0"/>
              <a:t>boot system </a:t>
            </a:r>
            <a:r>
              <a:rPr lang="en-US" altLang="ja-JP" dirty="0" smtClean="0"/>
              <a:t>command is use to set the BOOT environment variable.</a:t>
            </a:r>
            <a:endParaRPr lang="en-US" altLang="ja-JP" dirty="0"/>
          </a:p>
          <a:p>
            <a:pPr marL="261937" lvl="2" indent="0">
              <a:buNone/>
            </a:pPr>
            <a:endParaRPr lang="en-US" altLang="ja-JP" dirty="0" smtClean="0"/>
          </a:p>
        </p:txBody>
      </p:sp>
      <p:sp>
        <p:nvSpPr>
          <p:cNvPr id="8194" name="Rectangle 2"/>
          <p:cNvSpPr>
            <a:spLocks noGrp="1" noChangeArrowheads="1"/>
          </p:cNvSpPr>
          <p:nvPr>
            <p:ph type="title"/>
          </p:nvPr>
        </p:nvSpPr>
        <p:spPr/>
        <p:txBody>
          <a:bodyPr/>
          <a:lstStyle/>
          <a:p>
            <a:r>
              <a:rPr lang="en-US" altLang="en-US" sz="1600" dirty="0" smtClean="0"/>
              <a:t>Configure a Switch with Initial Settings</a:t>
            </a:r>
            <a:r>
              <a:rPr lang="en-US" altLang="en-US" dirty="0" smtClean="0"/>
              <a:t/>
            </a:r>
            <a:br>
              <a:rPr lang="en-US" altLang="en-US" dirty="0" smtClean="0"/>
            </a:br>
            <a:r>
              <a:rPr lang="en-US" altLang="en-US" dirty="0" smtClean="0"/>
              <a:t>Switch Boot Sequence (Cont.)</a:t>
            </a:r>
          </a:p>
        </p:txBody>
      </p:sp>
      <p:pic>
        <p:nvPicPr>
          <p:cNvPr id="2" name="Picture 1"/>
          <p:cNvPicPr>
            <a:picLocks noChangeAspect="1"/>
          </p:cNvPicPr>
          <p:nvPr/>
        </p:nvPicPr>
        <p:blipFill>
          <a:blip r:embed="rId3"/>
          <a:stretch>
            <a:fillRect/>
          </a:stretch>
        </p:blipFill>
        <p:spPr>
          <a:xfrm>
            <a:off x="1325105" y="1345283"/>
            <a:ext cx="5860378" cy="3263526"/>
          </a:xfrm>
          <a:prstGeom prst="rect">
            <a:avLst/>
          </a:prstGeom>
        </p:spPr>
      </p:pic>
      <p:cxnSp>
        <p:nvCxnSpPr>
          <p:cNvPr id="4" name="Straight Arrow Connector 3"/>
          <p:cNvCxnSpPr/>
          <p:nvPr/>
        </p:nvCxnSpPr>
        <p:spPr>
          <a:xfrm flipV="1">
            <a:off x="3959817" y="2642462"/>
            <a:ext cx="1681566" cy="1666067"/>
          </a:xfrm>
          <a:prstGeom prst="straightConnector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48179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altLang="en-US" dirty="0" smtClean="0"/>
              <a:t>The boot loader prompt can be accessed through a console connection to the switch:</a:t>
            </a:r>
            <a:endParaRPr lang="en-US" altLang="en-US" dirty="0"/>
          </a:p>
          <a:p>
            <a:pPr marL="142875" lvl="1" indent="0">
              <a:buNone/>
            </a:pPr>
            <a:r>
              <a:rPr lang="en-US" altLang="en-US" dirty="0" smtClean="0"/>
              <a:t>1. Cable the PC to the switch console port.</a:t>
            </a:r>
          </a:p>
          <a:p>
            <a:pPr marL="142875" lvl="1" indent="0">
              <a:buNone/>
            </a:pPr>
            <a:r>
              <a:rPr lang="en-US" altLang="en-US" dirty="0" smtClean="0"/>
              <a:t>2. Configure the terminal emulation software on the PC.</a:t>
            </a:r>
            <a:endParaRPr lang="en-US" altLang="en-US" dirty="0"/>
          </a:p>
          <a:p>
            <a:pPr marL="142875" lvl="1" indent="0">
              <a:buNone/>
            </a:pPr>
            <a:r>
              <a:rPr lang="en-US" altLang="en-US" dirty="0" smtClean="0"/>
              <a:t>3. Unplug the switch power cord.</a:t>
            </a:r>
          </a:p>
          <a:p>
            <a:pPr marL="142875" lvl="1" indent="0">
              <a:buNone/>
            </a:pPr>
            <a:r>
              <a:rPr lang="en-US" altLang="en-US" dirty="0" smtClean="0"/>
              <a:t>4. Reconnect the power cord and at the same time or within 15 seconds, press and hold the Mode button on the front of the switch until the System LED turns an amber color briefly and then turns a solid green.</a:t>
            </a:r>
          </a:p>
          <a:p>
            <a:r>
              <a:rPr lang="en-US" altLang="en-US" dirty="0" smtClean="0"/>
              <a:t>The boot loader command prompt is </a:t>
            </a:r>
            <a:r>
              <a:rPr lang="en-US" altLang="en-US" b="1" dirty="0" smtClean="0">
                <a:cs typeface="Courier New" panose="02070309020205020404" pitchFamily="49" charset="0"/>
              </a:rPr>
              <a:t>switch</a:t>
            </a:r>
            <a:r>
              <a:rPr lang="en-US" altLang="en-US" dirty="0" smtClean="0">
                <a:latin typeface="Courier New" panose="02070309020205020404" pitchFamily="49" charset="0"/>
                <a:cs typeface="Courier New" panose="02070309020205020404" pitchFamily="49" charset="0"/>
              </a:rPr>
              <a:t>:</a:t>
            </a:r>
            <a:r>
              <a:rPr lang="en-US" altLang="en-US" dirty="0" smtClean="0"/>
              <a:t> (instead of </a:t>
            </a:r>
            <a:r>
              <a:rPr lang="en-US" altLang="en-US" b="1" dirty="0" smtClean="0">
                <a:cs typeface="Courier New" panose="02070309020205020404" pitchFamily="49" charset="0"/>
              </a:rPr>
              <a:t>Switch</a:t>
            </a:r>
            <a:r>
              <a:rPr lang="en-US" altLang="en-US" dirty="0" smtClean="0">
                <a:latin typeface="Courier New" panose="02070309020205020404" pitchFamily="49" charset="0"/>
                <a:cs typeface="Courier New" panose="02070309020205020404" pitchFamily="49" charset="0"/>
              </a:rPr>
              <a:t>&gt;</a:t>
            </a:r>
            <a:r>
              <a:rPr lang="en-US" altLang="en-US" dirty="0" smtClean="0"/>
              <a:t>).</a:t>
            </a:r>
            <a:endParaRPr lang="en-US" altLang="en-US" dirty="0"/>
          </a:p>
          <a:p>
            <a:pPr lvl="1"/>
            <a:r>
              <a:rPr lang="en-US" altLang="en-US" dirty="0" smtClean="0"/>
              <a:t>The commands available through the boot loader command prompt are limited.</a:t>
            </a:r>
            <a:endParaRPr lang="en-US" altLang="en-US" dirty="0"/>
          </a:p>
          <a:p>
            <a:pPr lvl="1"/>
            <a:r>
              <a:rPr lang="en-US" altLang="en-US" dirty="0"/>
              <a:t>Use </a:t>
            </a:r>
            <a:r>
              <a:rPr lang="en-US" altLang="en-US" dirty="0" smtClean="0"/>
              <a:t>the </a:t>
            </a:r>
            <a:r>
              <a:rPr lang="en-US" altLang="en-US" b="1" dirty="0" smtClean="0">
                <a:cs typeface="Courier New" panose="02070309020205020404" pitchFamily="49" charset="0"/>
              </a:rPr>
              <a:t>help</a:t>
            </a:r>
            <a:r>
              <a:rPr lang="en-US" altLang="en-US" dirty="0" smtClean="0"/>
              <a:t> command to display the available commands.</a:t>
            </a:r>
            <a:endParaRPr lang="en-US" altLang="en-US" dirty="0"/>
          </a:p>
          <a:p>
            <a:pPr marL="0" indent="0">
              <a:buNone/>
            </a:pPr>
            <a:endParaRPr lang="en-CA" altLang="en-US" dirty="0" smtClean="0"/>
          </a:p>
        </p:txBody>
      </p:sp>
      <p:sp>
        <p:nvSpPr>
          <p:cNvPr id="5" name="Rectangle 2"/>
          <p:cNvSpPr>
            <a:spLocks noGrp="1" noChangeArrowheads="1"/>
          </p:cNvSpPr>
          <p:nvPr>
            <p:ph type="title"/>
          </p:nvPr>
        </p:nvSpPr>
        <p:spPr>
          <a:xfrm>
            <a:off x="1" y="2648"/>
            <a:ext cx="9144000" cy="757551"/>
          </a:xfrm>
        </p:spPr>
        <p:txBody>
          <a:bodyPr/>
          <a:lstStyle/>
          <a:p>
            <a:r>
              <a:rPr lang="en-US" altLang="en-US" sz="1600" dirty="0" smtClean="0"/>
              <a:t>Configure a Switch with Initial Settings</a:t>
            </a:r>
            <a:r>
              <a:rPr lang="en-US" altLang="en-US" dirty="0" smtClean="0"/>
              <a:t/>
            </a:r>
            <a:br>
              <a:rPr lang="en-US" altLang="en-US" dirty="0" smtClean="0"/>
            </a:br>
            <a:r>
              <a:rPr lang="en-US" altLang="en-US" dirty="0" smtClean="0"/>
              <a:t>Recovering From a System Crash</a:t>
            </a:r>
          </a:p>
        </p:txBody>
      </p:sp>
      <p:pic>
        <p:nvPicPr>
          <p:cNvPr id="4" name="Picture 3"/>
          <p:cNvPicPr>
            <a:picLocks noChangeAspect="1"/>
          </p:cNvPicPr>
          <p:nvPr/>
        </p:nvPicPr>
        <p:blipFill>
          <a:blip r:embed="rId3"/>
          <a:stretch>
            <a:fillRect/>
          </a:stretch>
        </p:blipFill>
        <p:spPr>
          <a:xfrm>
            <a:off x="1332853" y="3476087"/>
            <a:ext cx="5897185" cy="1295856"/>
          </a:xfrm>
          <a:prstGeom prst="rect">
            <a:avLst/>
          </a:prstGeom>
        </p:spPr>
      </p:pic>
    </p:spTree>
    <p:extLst>
      <p:ext uri="{BB962C8B-B14F-4D97-AF65-F5344CB8AC3E}">
        <p14:creationId xmlns:p14="http://schemas.microsoft.com/office/powerpoint/2010/main" val="1244122906"/>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 Switch with Initial Settings</a:t>
            </a:r>
            <a:br>
              <a:rPr lang="en-US" altLang="en-US" sz="1600" dirty="0"/>
            </a:br>
            <a:r>
              <a:rPr lang="en-US" altLang="en-US" dirty="0" smtClean="0"/>
              <a:t>Switch LED Indicators</a:t>
            </a:r>
            <a:endParaRPr lang="en-CA" altLang="en-US" dirty="0" smtClean="0"/>
          </a:p>
        </p:txBody>
      </p:sp>
      <p:sp>
        <p:nvSpPr>
          <p:cNvPr id="13315" name="Content Placeholder 2"/>
          <p:cNvSpPr>
            <a:spLocks noGrp="1"/>
          </p:cNvSpPr>
          <p:nvPr>
            <p:ph idx="1"/>
          </p:nvPr>
        </p:nvSpPr>
        <p:spPr>
          <a:xfrm>
            <a:off x="144065" y="798944"/>
            <a:ext cx="3959160" cy="4155319"/>
          </a:xfrm>
        </p:spPr>
        <p:txBody>
          <a:bodyPr/>
          <a:lstStyle/>
          <a:p>
            <a:r>
              <a:rPr lang="en-US" altLang="en-US" dirty="0" smtClean="0"/>
              <a:t>System LED shows if the switch has power applied.</a:t>
            </a:r>
            <a:endParaRPr lang="en-US" altLang="en-US" dirty="0"/>
          </a:p>
          <a:p>
            <a:r>
              <a:rPr lang="en-CA" altLang="en-US" dirty="0" smtClean="0"/>
              <a:t>Port LED states:</a:t>
            </a:r>
          </a:p>
          <a:p>
            <a:pPr lvl="1"/>
            <a:r>
              <a:rPr lang="en-CA" altLang="en-US" dirty="0" smtClean="0"/>
              <a:t>Off – no link or shut down</a:t>
            </a:r>
          </a:p>
          <a:p>
            <a:pPr lvl="1"/>
            <a:r>
              <a:rPr lang="en-CA" altLang="en-US" dirty="0" smtClean="0"/>
              <a:t>Green – link is present</a:t>
            </a:r>
          </a:p>
          <a:p>
            <a:pPr lvl="1"/>
            <a:r>
              <a:rPr lang="en-CA" altLang="en-US" dirty="0" smtClean="0"/>
              <a:t>Blinking green – data activity</a:t>
            </a:r>
          </a:p>
          <a:p>
            <a:pPr lvl="1"/>
            <a:r>
              <a:rPr lang="en-CA" altLang="en-US" dirty="0" smtClean="0"/>
              <a:t>Alternating green and amber – link fault</a:t>
            </a:r>
            <a:br>
              <a:rPr lang="en-CA" altLang="en-US" dirty="0" smtClean="0"/>
            </a:br>
            <a:endParaRPr lang="en-CA" altLang="en-US" dirty="0" smtClean="0"/>
          </a:p>
          <a:p>
            <a:pPr lvl="1"/>
            <a:r>
              <a:rPr lang="en-CA" altLang="en-US" dirty="0" smtClean="0"/>
              <a:t>Amber – port is not sending data; common for first 30 seconds of connectivity or activation</a:t>
            </a:r>
          </a:p>
          <a:p>
            <a:pPr lvl="1"/>
            <a:r>
              <a:rPr lang="en-CA" altLang="en-US" dirty="0" smtClean="0"/>
              <a:t>Blinking amber – port is blocking to prevent a switch loop</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2" name="Picture 1"/>
          <p:cNvPicPr>
            <a:picLocks noChangeAspect="1"/>
          </p:cNvPicPr>
          <p:nvPr/>
        </p:nvPicPr>
        <p:blipFill>
          <a:blip r:embed="rId3"/>
          <a:stretch>
            <a:fillRect/>
          </a:stretch>
        </p:blipFill>
        <p:spPr>
          <a:xfrm>
            <a:off x="3930589" y="604434"/>
            <a:ext cx="5140552" cy="3477432"/>
          </a:xfrm>
          <a:prstGeom prst="rect">
            <a:avLst/>
          </a:prstGeom>
        </p:spPr>
      </p:pic>
      <p:cxnSp>
        <p:nvCxnSpPr>
          <p:cNvPr id="4" name="Elbow Connector 3"/>
          <p:cNvCxnSpPr/>
          <p:nvPr/>
        </p:nvCxnSpPr>
        <p:spPr>
          <a:xfrm flipV="1">
            <a:off x="1836549" y="976393"/>
            <a:ext cx="6648773" cy="588936"/>
          </a:xfrm>
          <a:prstGeom prst="bentConnector3">
            <a:avLst>
              <a:gd name="adj1" fmla="val 29371"/>
            </a:avLst>
          </a:prstGeom>
          <a:ln w="285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7" name="Isosceles Triangle 6"/>
          <p:cNvSpPr/>
          <p:nvPr/>
        </p:nvSpPr>
        <p:spPr>
          <a:xfrm>
            <a:off x="2486078" y="2137366"/>
            <a:ext cx="116238" cy="108488"/>
          </a:xfrm>
          <a:prstGeom prst="triangl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0" name="Isosceles Triangle 9"/>
          <p:cNvSpPr/>
          <p:nvPr/>
        </p:nvSpPr>
        <p:spPr>
          <a:xfrm>
            <a:off x="927637" y="2905068"/>
            <a:ext cx="116238" cy="108488"/>
          </a:xfrm>
          <a:prstGeom prst="triangle">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1" name="Isosceles Triangle 10"/>
          <p:cNvSpPr/>
          <p:nvPr/>
        </p:nvSpPr>
        <p:spPr>
          <a:xfrm>
            <a:off x="5047281" y="4993037"/>
            <a:ext cx="116238" cy="108488"/>
          </a:xfrm>
          <a:prstGeom prst="triangl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2" name="Isosceles Triangle 11"/>
          <p:cNvSpPr/>
          <p:nvPr/>
        </p:nvSpPr>
        <p:spPr>
          <a:xfrm>
            <a:off x="5199681" y="5145437"/>
            <a:ext cx="116238" cy="108488"/>
          </a:xfrm>
          <a:prstGeom prst="triangle">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3" name="Isosceles Triangle 12"/>
          <p:cNvSpPr/>
          <p:nvPr/>
        </p:nvSpPr>
        <p:spPr>
          <a:xfrm>
            <a:off x="643610" y="2905068"/>
            <a:ext cx="116238" cy="108488"/>
          </a:xfrm>
          <a:prstGeom prst="triangl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15" name="Straight Arrow Connector 14"/>
          <p:cNvCxnSpPr/>
          <p:nvPr/>
        </p:nvCxnSpPr>
        <p:spPr>
          <a:xfrm flipV="1">
            <a:off x="758825" y="2956244"/>
            <a:ext cx="140722" cy="6136"/>
          </a:xfrm>
          <a:prstGeom prst="straightConnector1">
            <a:avLst/>
          </a:prstGeom>
          <a:ln w="3175">
            <a:tailEnd type="arrow"/>
          </a:ln>
        </p:spPr>
        <p:style>
          <a:lnRef idx="1">
            <a:schemeClr val="accent1"/>
          </a:lnRef>
          <a:fillRef idx="0">
            <a:schemeClr val="accent1"/>
          </a:fillRef>
          <a:effectRef idx="0">
            <a:schemeClr val="accent1"/>
          </a:effectRef>
          <a:fontRef idx="minor">
            <a:schemeClr val="tx1"/>
          </a:fontRef>
        </p:style>
      </p:cxnSp>
      <p:sp>
        <p:nvSpPr>
          <p:cNvPr id="20" name="Isosceles Triangle 19"/>
          <p:cNvSpPr/>
          <p:nvPr/>
        </p:nvSpPr>
        <p:spPr>
          <a:xfrm>
            <a:off x="2623087" y="3648021"/>
            <a:ext cx="116238" cy="108488"/>
          </a:xfrm>
          <a:prstGeom prst="triangle">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1" name="Isosceles Triangle 20"/>
          <p:cNvSpPr/>
          <p:nvPr/>
        </p:nvSpPr>
        <p:spPr>
          <a:xfrm>
            <a:off x="1505487" y="2905068"/>
            <a:ext cx="116238" cy="108488"/>
          </a:xfrm>
          <a:prstGeom prst="triangle">
            <a:avLst/>
          </a:prstGeom>
          <a:solidFill>
            <a:schemeClr val="accent6">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2" name="Isosceles Triangle 21"/>
          <p:cNvSpPr/>
          <p:nvPr/>
        </p:nvSpPr>
        <p:spPr>
          <a:xfrm>
            <a:off x="1221460" y="2905068"/>
            <a:ext cx="116238" cy="108488"/>
          </a:xfrm>
          <a:prstGeom prst="triangle">
            <a:avLst/>
          </a:prstGeom>
          <a:solidFill>
            <a:srgbClr val="00B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cxnSp>
        <p:nvCxnSpPr>
          <p:cNvPr id="23" name="Straight Arrow Connector 22"/>
          <p:cNvCxnSpPr/>
          <p:nvPr/>
        </p:nvCxnSpPr>
        <p:spPr>
          <a:xfrm flipV="1">
            <a:off x="1336675" y="2956244"/>
            <a:ext cx="140722" cy="6136"/>
          </a:xfrm>
          <a:prstGeom prst="straightConnector1">
            <a:avLst/>
          </a:prstGeom>
          <a:ln w="3175">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050925" y="2956244"/>
            <a:ext cx="140722" cy="6136"/>
          </a:xfrm>
          <a:prstGeom prst="straightConnector1">
            <a:avLst/>
          </a:prstGeom>
          <a:ln w="3175">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83748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 Switch with Initial Settings</a:t>
            </a:r>
            <a:br>
              <a:rPr lang="en-US" altLang="en-US" sz="1600" dirty="0"/>
            </a:br>
            <a:r>
              <a:rPr lang="en-US" altLang="en-US" dirty="0" smtClean="0"/>
              <a:t>Preparing for Basic Switch Management</a:t>
            </a:r>
            <a:endParaRPr lang="en-CA" altLang="en-US" dirty="0" smtClean="0"/>
          </a:p>
        </p:txBody>
      </p:sp>
      <p:sp>
        <p:nvSpPr>
          <p:cNvPr id="13315" name="Content Placeholder 2"/>
          <p:cNvSpPr>
            <a:spLocks noGrp="1"/>
          </p:cNvSpPr>
          <p:nvPr>
            <p:ph idx="1"/>
          </p:nvPr>
        </p:nvSpPr>
        <p:spPr>
          <a:xfrm>
            <a:off x="144064" y="798944"/>
            <a:ext cx="4024979" cy="4155319"/>
          </a:xfrm>
        </p:spPr>
        <p:txBody>
          <a:bodyPr/>
          <a:lstStyle/>
          <a:p>
            <a:r>
              <a:rPr lang="en-US" altLang="en-US" dirty="0" smtClean="0"/>
              <a:t>To configure a switch for remote access, the switch must be configured with an IP address, subnet mask, and default gateway.</a:t>
            </a:r>
            <a:endParaRPr lang="en-US" altLang="en-US" dirty="0"/>
          </a:p>
          <a:p>
            <a:r>
              <a:rPr lang="en-CA" altLang="en-US" dirty="0" smtClean="0"/>
              <a:t>One particular switch virtual interface (SVI) is used to manage the switch:</a:t>
            </a:r>
          </a:p>
          <a:p>
            <a:pPr lvl="1"/>
            <a:r>
              <a:rPr lang="en-CA" altLang="en-US" dirty="0" smtClean="0"/>
              <a:t>A </a:t>
            </a:r>
            <a:r>
              <a:rPr lang="en-CA" altLang="en-US" dirty="0"/>
              <a:t>switch IP address is assigned to </a:t>
            </a:r>
            <a:r>
              <a:rPr lang="en-CA" altLang="en-US" dirty="0" smtClean="0"/>
              <a:t>an SVI.</a:t>
            </a:r>
          </a:p>
          <a:p>
            <a:pPr lvl="1"/>
            <a:r>
              <a:rPr lang="en-CA" altLang="en-US" dirty="0" smtClean="0"/>
              <a:t>By default the management SVI is controlled and configured through VLAN 1. </a:t>
            </a:r>
          </a:p>
          <a:p>
            <a:pPr lvl="1"/>
            <a:r>
              <a:rPr lang="en-CA" altLang="en-US" dirty="0" smtClean="0"/>
              <a:t>The management SVI is commonly called the management VLAN.</a:t>
            </a:r>
            <a:endParaRPr lang="en-CA" altLang="en-US" dirty="0"/>
          </a:p>
          <a:p>
            <a:r>
              <a:rPr lang="en-CA" altLang="en-US" dirty="0" smtClean="0"/>
              <a:t>For security reasons, it is best practice to use a VLAN other than VLAN 1 for the management VLAN.</a:t>
            </a:r>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a:p>
            <a:pPr lvl="1"/>
            <a:endParaRPr lang="en-CA" altLang="en-US" dirty="0" smtClean="0"/>
          </a:p>
        </p:txBody>
      </p:sp>
      <p:pic>
        <p:nvPicPr>
          <p:cNvPr id="3" name="Picture 2"/>
          <p:cNvPicPr>
            <a:picLocks noChangeAspect="1"/>
          </p:cNvPicPr>
          <p:nvPr/>
        </p:nvPicPr>
        <p:blipFill>
          <a:blip r:embed="rId3"/>
          <a:stretch>
            <a:fillRect/>
          </a:stretch>
        </p:blipFill>
        <p:spPr>
          <a:xfrm>
            <a:off x="4318173" y="898901"/>
            <a:ext cx="4365318" cy="2713576"/>
          </a:xfrm>
          <a:prstGeom prst="rect">
            <a:avLst/>
          </a:prstGeom>
        </p:spPr>
      </p:pic>
      <p:sp>
        <p:nvSpPr>
          <p:cNvPr id="18" name="Rectangle 34"/>
          <p:cNvSpPr txBox="1">
            <a:spLocks noChangeArrowheads="1"/>
          </p:cNvSpPr>
          <p:nvPr/>
        </p:nvSpPr>
        <p:spPr bwMode="auto">
          <a:xfrm>
            <a:off x="4316278" y="3756301"/>
            <a:ext cx="4742482" cy="273258"/>
          </a:xfrm>
          <a:prstGeom prst="rect">
            <a:avLst/>
          </a:prstGeom>
          <a:ln/>
          <a:extLst>
            <a:ext uri="{FAA26D3D-D897-4be2-8F04-BA451C77F1D7}">
              <ma14:placeholderFlag xmlns="" xmlns:ma14="http://schemas.microsoft.com/office/mac/drawingml/2011/main" val="1"/>
            </a:ext>
          </a:extLst>
        </p:spPr>
        <p:style>
          <a:lnRef idx="0">
            <a:schemeClr val="accent5"/>
          </a:lnRef>
          <a:fillRef idx="3">
            <a:schemeClr val="accent5"/>
          </a:fillRef>
          <a:effectRef idx="3">
            <a:schemeClr val="accent5"/>
          </a:effectRef>
          <a:fontRef idx="minor">
            <a:schemeClr val="lt1"/>
          </a:fontRef>
        </p:style>
        <p:txBody>
          <a:bodyPr vert="horz" wrap="square" lIns="61593" tIns="30796" rIns="61593" bIns="30796"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lgn="ctr" eaLnBrk="1" hangingPunct="1">
              <a:spcBef>
                <a:spcPct val="30000"/>
              </a:spcBef>
              <a:buNone/>
            </a:pPr>
            <a:r>
              <a:rPr lang="en-US" sz="1200" kern="0" dirty="0" smtClean="0">
                <a:solidFill>
                  <a:srgbClr val="000000"/>
                </a:solidFill>
              </a:rPr>
              <a:t>Remember that the switch console port is on the back of the switch.</a:t>
            </a:r>
            <a:endParaRPr lang="en-US" sz="1200" b="1" kern="0" dirty="0">
              <a:solidFill>
                <a:srgbClr val="000000"/>
              </a:solidFill>
            </a:endParaRPr>
          </a:p>
          <a:p>
            <a:pPr marL="0" indent="0" algn="ctr" eaLnBrk="1" hangingPunct="1">
              <a:spcBef>
                <a:spcPct val="30000"/>
              </a:spcBef>
              <a:buNone/>
            </a:pPr>
            <a:endParaRPr lang="en-US" sz="1500" kern="0" dirty="0">
              <a:solidFill>
                <a:srgbClr val="000000"/>
              </a:solidFill>
            </a:endParaRPr>
          </a:p>
          <a:p>
            <a:pPr marL="89297"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a:p>
            <a:pPr marL="0" indent="0" algn="ctr" eaLnBrk="1" hangingPunct="1">
              <a:spcBef>
                <a:spcPct val="30000"/>
              </a:spcBef>
              <a:buNone/>
            </a:pPr>
            <a:endParaRPr lang="en-US" sz="1500" kern="0" dirty="0">
              <a:solidFill>
                <a:srgbClr val="000000"/>
              </a:solidFill>
            </a:endParaRPr>
          </a:p>
        </p:txBody>
      </p:sp>
    </p:spTree>
    <p:extLst>
      <p:ext uri="{BB962C8B-B14F-4D97-AF65-F5344CB8AC3E}">
        <p14:creationId xmlns:p14="http://schemas.microsoft.com/office/powerpoint/2010/main" val="295641905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sz="1600" dirty="0"/>
              <a:t>Configure a Switch with Initial Settings</a:t>
            </a:r>
            <a:br>
              <a:rPr lang="en-US" altLang="en-US" sz="1600" dirty="0"/>
            </a:br>
            <a:r>
              <a:rPr lang="en-US" altLang="en-US" dirty="0" smtClean="0"/>
              <a:t>Configuring Basic Switch Management Access with IPv4</a:t>
            </a:r>
            <a:endParaRPr lang="en-CA" altLang="en-US" dirty="0" smtClean="0"/>
          </a:p>
        </p:txBody>
      </p:sp>
      <p:pic>
        <p:nvPicPr>
          <p:cNvPr id="6" name="Picture 5"/>
          <p:cNvPicPr>
            <a:picLocks noChangeAspect="1"/>
          </p:cNvPicPr>
          <p:nvPr/>
        </p:nvPicPr>
        <p:blipFill>
          <a:blip r:embed="rId3"/>
          <a:stretch>
            <a:fillRect/>
          </a:stretch>
        </p:blipFill>
        <p:spPr>
          <a:xfrm>
            <a:off x="1774556" y="3972896"/>
            <a:ext cx="3720480" cy="1053640"/>
          </a:xfrm>
          <a:prstGeom prst="rect">
            <a:avLst/>
          </a:prstGeom>
        </p:spPr>
      </p:pic>
      <p:grpSp>
        <p:nvGrpSpPr>
          <p:cNvPr id="10" name="Group 9"/>
          <p:cNvGrpSpPr/>
          <p:nvPr/>
        </p:nvGrpSpPr>
        <p:grpSpPr>
          <a:xfrm>
            <a:off x="255721" y="815356"/>
            <a:ext cx="7888638" cy="3035974"/>
            <a:chOff x="255721" y="815356"/>
            <a:chExt cx="7888638" cy="3035974"/>
          </a:xfrm>
        </p:grpSpPr>
        <p:grpSp>
          <p:nvGrpSpPr>
            <p:cNvPr id="8" name="Group 7"/>
            <p:cNvGrpSpPr/>
            <p:nvPr/>
          </p:nvGrpSpPr>
          <p:grpSpPr>
            <a:xfrm>
              <a:off x="255721" y="815356"/>
              <a:ext cx="7888638" cy="3035974"/>
              <a:chOff x="169512" y="807606"/>
              <a:chExt cx="8393302" cy="3497936"/>
            </a:xfrm>
          </p:grpSpPr>
          <p:pic>
            <p:nvPicPr>
              <p:cNvPr id="2" name="Picture 1"/>
              <p:cNvPicPr>
                <a:picLocks noChangeAspect="1"/>
              </p:cNvPicPr>
              <p:nvPr/>
            </p:nvPicPr>
            <p:blipFill rotWithShape="1">
              <a:blip r:embed="rId4"/>
              <a:srcRect l="539"/>
              <a:stretch/>
            </p:blipFill>
            <p:spPr>
              <a:xfrm>
                <a:off x="209227" y="807606"/>
                <a:ext cx="8336796" cy="2257425"/>
              </a:xfrm>
              <a:prstGeom prst="rect">
                <a:avLst/>
              </a:prstGeom>
            </p:spPr>
          </p:pic>
          <p:pic>
            <p:nvPicPr>
              <p:cNvPr id="4" name="Picture 3"/>
              <p:cNvPicPr>
                <a:picLocks noChangeAspect="1"/>
              </p:cNvPicPr>
              <p:nvPr/>
            </p:nvPicPr>
            <p:blipFill rotWithShape="1">
              <a:blip r:embed="rId5"/>
              <a:srcRect r="2091"/>
              <a:stretch/>
            </p:blipFill>
            <p:spPr>
              <a:xfrm>
                <a:off x="169512" y="3038717"/>
                <a:ext cx="8393302" cy="1266825"/>
              </a:xfrm>
              <a:prstGeom prst="rect">
                <a:avLst/>
              </a:prstGeom>
            </p:spPr>
          </p:pic>
        </p:grpSp>
        <p:sp>
          <p:nvSpPr>
            <p:cNvPr id="9" name="TextBox 8"/>
            <p:cNvSpPr txBox="1"/>
            <p:nvPr/>
          </p:nvSpPr>
          <p:spPr>
            <a:xfrm>
              <a:off x="4695987" y="2540000"/>
              <a:ext cx="507838" cy="200055"/>
            </a:xfrm>
            <a:prstGeom prst="rect">
              <a:avLst/>
            </a:prstGeom>
            <a:solidFill>
              <a:srgbClr val="E9E7E8"/>
            </a:solidFill>
          </p:spPr>
          <p:txBody>
            <a:bodyPr wrap="square" rtlCol="0">
              <a:spAutoFit/>
            </a:bodyPr>
            <a:lstStyle/>
            <a:p>
              <a:r>
                <a:rPr lang="en-US" sz="700" b="1" dirty="0" smtClean="0">
                  <a:latin typeface="Courier New" panose="02070309020205020404" pitchFamily="49" charset="0"/>
                  <a:cs typeface="Courier New" panose="02070309020205020404" pitchFamily="49" charset="0"/>
                </a:rPr>
                <a:t>exit</a:t>
              </a:r>
              <a:endParaRPr lang="en-US" sz="700" b="1" dirty="0">
                <a:latin typeface="Courier New" panose="02070309020205020404" pitchFamily="49" charset="0"/>
                <a:cs typeface="Courier New" panose="02070309020205020404" pitchFamily="49" charset="0"/>
              </a:endParaRPr>
            </a:p>
          </p:txBody>
        </p:sp>
      </p:grpSp>
      <p:sp>
        <p:nvSpPr>
          <p:cNvPr id="3" name="Striped Right Arrow 2"/>
          <p:cNvSpPr/>
          <p:nvPr/>
        </p:nvSpPr>
        <p:spPr>
          <a:xfrm flipH="1">
            <a:off x="7315199" y="2735451"/>
            <a:ext cx="1387099" cy="410704"/>
          </a:xfrm>
          <a:prstGeom prst="stripedRight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Important Concept</a:t>
            </a:r>
          </a:p>
        </p:txBody>
      </p:sp>
      <p:sp>
        <p:nvSpPr>
          <p:cNvPr id="5" name="Cloud Callout 4"/>
          <p:cNvSpPr/>
          <p:nvPr/>
        </p:nvSpPr>
        <p:spPr>
          <a:xfrm>
            <a:off x="5625885" y="3928820"/>
            <a:ext cx="3518115" cy="1022888"/>
          </a:xfrm>
          <a:prstGeom prst="cloudCallout">
            <a:avLst>
              <a:gd name="adj1" fmla="val -60312"/>
              <a:gd name="adj2" fmla="val -23806"/>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The default gateway is the router address and is used by the switch to communicate with other networks.</a:t>
            </a:r>
          </a:p>
        </p:txBody>
      </p:sp>
    </p:spTree>
    <p:extLst>
      <p:ext uri="{BB962C8B-B14F-4D97-AF65-F5344CB8AC3E}">
        <p14:creationId xmlns:p14="http://schemas.microsoft.com/office/powerpoint/2010/main" val="4137154453"/>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6691</TotalTime>
  <Words>2328</Words>
  <Application>Microsoft Office PowerPoint</Application>
  <PresentationFormat>On-screen Show (16:9)</PresentationFormat>
  <Paragraphs>372</Paragraphs>
  <Slides>44</Slides>
  <Notes>43</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44</vt:i4>
      </vt:variant>
    </vt:vector>
  </HeadingPairs>
  <TitlesOfParts>
    <vt:vector size="53" baseType="lpstr">
      <vt:lpstr>ＭＳ Ｐゴシック</vt:lpstr>
      <vt:lpstr>Arial</vt:lpstr>
      <vt:lpstr>Calibri</vt:lpstr>
      <vt:lpstr>CiscoSans</vt:lpstr>
      <vt:lpstr>CiscoSans ExtraLight</vt:lpstr>
      <vt:lpstr>CiscoSans Thin</vt:lpstr>
      <vt:lpstr>Courier New</vt:lpstr>
      <vt:lpstr>Wingdings</vt:lpstr>
      <vt:lpstr>Default Theme</vt:lpstr>
      <vt:lpstr>Chapter 5: Switch Configuration</vt:lpstr>
      <vt:lpstr>Chapter 5 - Sections &amp; Objectives</vt:lpstr>
      <vt:lpstr>5.1 Configure a Switch with Initial Settings</vt:lpstr>
      <vt:lpstr>Configure a Switch with Initial Settings Switch Boot Sequence</vt:lpstr>
      <vt:lpstr>Configure a Switch with Initial Settings Switch Boot Sequence (Cont.)</vt:lpstr>
      <vt:lpstr>Configure a Switch with Initial Settings Recovering From a System Crash</vt:lpstr>
      <vt:lpstr>Configure a Switch with Initial Settings Switch LED Indicators</vt:lpstr>
      <vt:lpstr>Configure a Switch with Initial Settings Preparing for Basic Switch Management</vt:lpstr>
      <vt:lpstr>Configure a Switch with Initial Settings Configuring Basic Switch Management Access with IPv4</vt:lpstr>
      <vt:lpstr>Configure a Switch with Initial Settings Basic Switch Configuration</vt:lpstr>
      <vt:lpstr>Configure Switch Ports Duplex Communication</vt:lpstr>
      <vt:lpstr>Configure Switch Ports Configure Switch Ports at the Physical Layer</vt:lpstr>
      <vt:lpstr>Configure Switch Ports Auto-MDIX</vt:lpstr>
      <vt:lpstr>Configure Switch Ports Auto-MDIX (Cont.)</vt:lpstr>
      <vt:lpstr>Configure Switch Ports Verifying Switch Port Configuration</vt:lpstr>
      <vt:lpstr>Configure Switch Ports Verifying Switch Port Configuration (Cont.)</vt:lpstr>
      <vt:lpstr>Configure Switch Ports Verifying Switch Port Configuration (Cont.)</vt:lpstr>
      <vt:lpstr>Configure Switch Ports Network Access Layer Issues</vt:lpstr>
      <vt:lpstr>Configure Switch Ports Network Access Layer Issues (Cont.)</vt:lpstr>
      <vt:lpstr>Configure Switch Ports Troubleshooting Network Access Layer Issues</vt:lpstr>
      <vt:lpstr>5.2 Switch Security</vt:lpstr>
      <vt:lpstr>Secure Remote Access SSH Operation</vt:lpstr>
      <vt:lpstr>Secure Remote Access SSH Operation (Cont.)</vt:lpstr>
      <vt:lpstr>Secure Remote Access Configuring SSH</vt:lpstr>
      <vt:lpstr>Secure Remote Access Verifying SSH</vt:lpstr>
      <vt:lpstr>Secure Remote Access Packet Tracer – Configuring SSH</vt:lpstr>
      <vt:lpstr>Switch Port Security Secure Unused Ports</vt:lpstr>
      <vt:lpstr>Switch Port Security Port Security: Operation</vt:lpstr>
      <vt:lpstr>Switch Port Security Port Security: Violation Modes</vt:lpstr>
      <vt:lpstr>Switch Port Security Port Security: Configuring</vt:lpstr>
      <vt:lpstr>Switch Port Security Port Security: Configuring (Cont.)</vt:lpstr>
      <vt:lpstr>Switch Port Security Port Security: Configuring (Cont.)</vt:lpstr>
      <vt:lpstr>Switch Port Security Port Security: Verifying</vt:lpstr>
      <vt:lpstr>Switch Port Security Port Security: Verifying (Cont.)</vt:lpstr>
      <vt:lpstr>Switch Port Security Ports in Error Disabled State</vt:lpstr>
      <vt:lpstr>Switch Port Security Ports in Error Disabled State (Cont.)</vt:lpstr>
      <vt:lpstr>Secure Remote Access Packet Tracer – Configuring Switch Port Security</vt:lpstr>
      <vt:lpstr>Secure Remote Access Packet Tracer – Troubleshooting Switch Port Security</vt:lpstr>
      <vt:lpstr>Secure Remote Access Packet Tracer – Configuring Switch Security Features</vt:lpstr>
      <vt:lpstr>5.3 Chapter Summary</vt:lpstr>
      <vt:lpstr>Conclusion Packet Tracer - Skills Integration Challenge </vt:lpstr>
      <vt:lpstr>Conclusion Chapter 5: Switch Configuration</vt:lpstr>
      <vt:lpstr>Section 5.1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Engineering</cp:lastModifiedBy>
  <cp:revision>329</cp:revision>
  <dcterms:created xsi:type="dcterms:W3CDTF">2016-08-22T22:27:36Z</dcterms:created>
  <dcterms:modified xsi:type="dcterms:W3CDTF">2018-03-16T15:29:33Z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ies>
</file>